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69" r:id="rId4"/>
    <p:sldId id="268" r:id="rId5"/>
    <p:sldId id="262" r:id="rId6"/>
    <p:sldId id="272" r:id="rId7"/>
    <p:sldId id="261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67" r:id="rId19"/>
    <p:sldId id="260" r:id="rId20"/>
    <p:sldId id="270" r:id="rId21"/>
    <p:sldId id="282" r:id="rId22"/>
    <p:sldId id="283" r:id="rId23"/>
    <p:sldId id="259" r:id="rId24"/>
    <p:sldId id="263" r:id="rId25"/>
    <p:sldId id="284" r:id="rId26"/>
    <p:sldId id="285" r:id="rId27"/>
    <p:sldId id="286" r:id="rId28"/>
    <p:sldId id="287" r:id="rId29"/>
    <p:sldId id="271" r:id="rId30"/>
    <p:sldId id="264" r:id="rId31"/>
    <p:sldId id="288" r:id="rId32"/>
    <p:sldId id="289" r:id="rId33"/>
    <p:sldId id="266" r:id="rId34"/>
    <p:sldId id="290" r:id="rId35"/>
    <p:sldId id="291" r:id="rId36"/>
    <p:sldId id="292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92" autoAdjust="0"/>
  </p:normalViewPr>
  <p:slideViewPr>
    <p:cSldViewPr snapToGrid="0" snapToObject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1914144"/>
          </a:xfrm>
        </p:spPr>
        <p:txBody>
          <a:bodyPr/>
          <a:lstStyle/>
          <a:p>
            <a:pPr algn="ctr"/>
            <a:r>
              <a:rPr lang="en-US" dirty="0" smtClean="0"/>
              <a:t>French Absolutism, </a:t>
            </a:r>
            <a:br>
              <a:rPr lang="en-US" dirty="0" smtClean="0"/>
            </a:br>
            <a:r>
              <a:rPr lang="en-US" dirty="0" smtClean="0"/>
              <a:t>Enlightenment, &amp; Revolution!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53348"/>
            <a:ext cx="6477000" cy="1174088"/>
          </a:xfrm>
        </p:spPr>
        <p:txBody>
          <a:bodyPr/>
          <a:lstStyle/>
          <a:p>
            <a:r>
              <a:rPr lang="en-US" sz="2900" dirty="0" smtClean="0"/>
              <a:t>Outcome: Napoleon Bonaparte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5" y="2468273"/>
            <a:ext cx="5636153" cy="3780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800" y="319088"/>
            <a:ext cx="8610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 and His Code</a:t>
            </a:r>
          </a:p>
        </p:txBody>
      </p:sp>
      <p:pic>
        <p:nvPicPr>
          <p:cNvPr id="101381" name="Picture 5" descr="Napoleon and his Code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905000" y="1600200"/>
            <a:ext cx="5410200" cy="4583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 Continued…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Crowned himself </a:t>
            </a:r>
            <a:r>
              <a:rPr lang="en-US" sz="1900" b="1" u="sng" dirty="0" smtClean="0">
                <a:solidFill>
                  <a:srgbClr val="3366FF"/>
                </a:solidFill>
              </a:rPr>
              <a:t>emperor</a:t>
            </a:r>
            <a:r>
              <a:rPr lang="en-US" sz="1900" dirty="0" smtClean="0"/>
              <a:t> in 1804- took crown from pope and placed on own head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Sold </a:t>
            </a:r>
            <a:r>
              <a:rPr lang="en-US" sz="1900" b="1" u="sng" dirty="0" smtClean="0">
                <a:solidFill>
                  <a:srgbClr val="3366FF"/>
                </a:solidFill>
              </a:rPr>
              <a:t>Louisiana Territory</a:t>
            </a:r>
            <a:r>
              <a:rPr lang="en-US" sz="1900" dirty="0" smtClean="0"/>
              <a:t> to President Jefferson in 1803 for $15 million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Created largest empire in Europe since the </a:t>
            </a:r>
            <a:r>
              <a:rPr lang="en-US" sz="1900" b="1" u="sng" dirty="0" smtClean="0">
                <a:solidFill>
                  <a:srgbClr val="3366FF"/>
                </a:solidFill>
              </a:rPr>
              <a:t>Romans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Lost naval Battle of Trafalgar to </a:t>
            </a:r>
            <a:r>
              <a:rPr lang="en-US" sz="1900" b="1" u="sng" dirty="0" smtClean="0">
                <a:solidFill>
                  <a:srgbClr val="3366FF"/>
                </a:solidFill>
              </a:rPr>
              <a:t>British</a:t>
            </a:r>
            <a:r>
              <a:rPr lang="en-US" sz="1900" dirty="0" smtClean="0"/>
              <a:t> and Horatio Nelson which had 2 effects: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Ensured supremacy of </a:t>
            </a:r>
            <a:r>
              <a:rPr lang="en-US" sz="1900" b="1" u="sng" dirty="0" smtClean="0">
                <a:solidFill>
                  <a:srgbClr val="3366FF"/>
                </a:solidFill>
              </a:rPr>
              <a:t>British navy</a:t>
            </a:r>
            <a:r>
              <a:rPr lang="en-US" sz="1900" dirty="0" smtClean="0"/>
              <a:t> for next 100 years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00" dirty="0" smtClean="0"/>
              <a:t>Forced Napoleon to give up plans for </a:t>
            </a:r>
            <a:r>
              <a:rPr lang="en-US" sz="1900" b="1" u="sng" dirty="0" smtClean="0">
                <a:solidFill>
                  <a:srgbClr val="3366FF"/>
                </a:solidFill>
              </a:rPr>
              <a:t>Britain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By 1812 Napoleon controlled </a:t>
            </a:r>
            <a:r>
              <a:rPr lang="en-US" b="1" u="sng" dirty="0" smtClean="0">
                <a:solidFill>
                  <a:srgbClr val="3366FF"/>
                </a:solidFill>
              </a:rPr>
              <a:t>Spain,</a:t>
            </a:r>
            <a:r>
              <a:rPr lang="en-US" dirty="0" smtClean="0"/>
              <a:t> Grand Duchy of Warsaw, and </a:t>
            </a:r>
            <a:r>
              <a:rPr lang="en-US" b="1" u="sng" dirty="0" smtClean="0">
                <a:solidFill>
                  <a:srgbClr val="3366FF"/>
                </a:solidFill>
              </a:rPr>
              <a:t>German</a:t>
            </a:r>
            <a:r>
              <a:rPr lang="en-US" dirty="0" smtClean="0"/>
              <a:t> Kingdoms as well as France (</a:t>
            </a:r>
            <a:r>
              <a:rPr lang="en-US" dirty="0" err="1" smtClean="0"/>
              <a:t>p</a:t>
            </a:r>
            <a:r>
              <a:rPr lang="en-US" dirty="0" smtClean="0"/>
              <a:t>. 666)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Louisiana Purchase, 1803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$15,000,000</a:t>
            </a:r>
          </a:p>
        </p:txBody>
      </p:sp>
      <p:pic>
        <p:nvPicPr>
          <p:cNvPr id="5129" name="Picture 9" descr="DIVI156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The Empress Josephine</a:t>
            </a:r>
          </a:p>
        </p:txBody>
      </p:sp>
      <p:pic>
        <p:nvPicPr>
          <p:cNvPr id="88069" name="Picture 5" descr="Empress Josephi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14563" y="1371600"/>
            <a:ext cx="4719637" cy="4900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Josephine’s Bedroom</a:t>
            </a:r>
          </a:p>
        </p:txBody>
      </p:sp>
      <p:pic>
        <p:nvPicPr>
          <p:cNvPr id="95236" name="Picture 4" descr="Josephine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715000" cy="3975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04775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ACAEE"/>
                </a:solidFill>
                <a:latin typeface="BlackChancery" pitchFamily="2" charset="0"/>
              </a:rPr>
              <a:t>“Consecration of the Emperor Napoleon &amp; the Empress Josephine,” 1806 by David</a:t>
            </a:r>
          </a:p>
        </p:txBody>
      </p:sp>
      <p:pic>
        <p:nvPicPr>
          <p:cNvPr id="29699" name="Picture 3" descr="consecration_of_napoleon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t="1469" r="1666" b="1637"/>
          <a:stretch>
            <a:fillRect/>
          </a:stretch>
        </p:blipFill>
        <p:spPr bwMode="auto">
          <a:xfrm>
            <a:off x="838200" y="1447800"/>
            <a:ext cx="7543800" cy="4651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December 2, 1804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105400" y="2390775"/>
            <a:ext cx="3657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Throne</a:t>
            </a:r>
          </a:p>
        </p:txBody>
      </p:sp>
      <p:pic>
        <p:nvPicPr>
          <p:cNvPr id="66563" name="Picture 3" descr="Napoleon-Thron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33400" y="304800"/>
            <a:ext cx="4124325" cy="632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2730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Bed Chamber</a:t>
            </a:r>
          </a:p>
        </p:txBody>
      </p:sp>
      <p:pic>
        <p:nvPicPr>
          <p:cNvPr id="94212" name="Picture 4" descr="Napoleon's Bed Cha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5029200" cy="4967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19050"/>
            <a:ext cx="54864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Three Costly Mistakes</a:t>
            </a:r>
          </a:p>
          <a:p>
            <a:pPr lvl="1">
              <a:buFont typeface="+mj-lt"/>
              <a:buAutoNum type="alphaLcPeriod"/>
            </a:pPr>
            <a:r>
              <a:rPr lang="en-US" sz="2800" b="1" u="sng" dirty="0" smtClean="0">
                <a:solidFill>
                  <a:srgbClr val="3366FF"/>
                </a:solidFill>
              </a:rPr>
              <a:t>Continental System: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 smtClean="0"/>
              <a:t>To crush Great Britain, Napoleon used a </a:t>
            </a:r>
            <a:r>
              <a:rPr lang="en-US" sz="2200" b="1" u="sng" dirty="0" smtClean="0">
                <a:solidFill>
                  <a:srgbClr val="3366FF"/>
                </a:solidFill>
              </a:rPr>
              <a:t>blockade</a:t>
            </a:r>
            <a:r>
              <a:rPr lang="en-US" sz="2200" dirty="0" smtClean="0"/>
              <a:t> to prevent trade and communication between Great Britain and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Not tight enough, </a:t>
            </a:r>
            <a:r>
              <a:rPr lang="en-US" sz="2400" b="1" u="sng" dirty="0" smtClean="0">
                <a:solidFill>
                  <a:srgbClr val="3366FF"/>
                </a:solidFill>
              </a:rPr>
              <a:t>smugglers</a:t>
            </a:r>
            <a:r>
              <a:rPr lang="en-US" sz="2400" dirty="0" smtClean="0"/>
              <a:t> got through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Great Britain responded with own blockade- more </a:t>
            </a:r>
            <a:r>
              <a:rPr lang="en-US" sz="2400" b="1" u="sng" dirty="0" smtClean="0">
                <a:solidFill>
                  <a:srgbClr val="3366FF"/>
                </a:solidFill>
              </a:rPr>
              <a:t>effective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Led to </a:t>
            </a:r>
            <a:r>
              <a:rPr lang="en-US" sz="2400" b="1" u="sng" dirty="0" smtClean="0">
                <a:solidFill>
                  <a:srgbClr val="3366FF"/>
                </a:solidFill>
              </a:rPr>
              <a:t>War of 1812 </a:t>
            </a:r>
            <a:r>
              <a:rPr lang="en-US" sz="2400" dirty="0" smtClean="0"/>
              <a:t>(Great Britain vs. America)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900" b="1" dirty="0" smtClean="0"/>
              <a:t>Napoleon Bonaparte: Who was he?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Born in </a:t>
            </a:r>
            <a:r>
              <a:rPr lang="en-US" sz="2900" b="1" u="sng" dirty="0" smtClean="0">
                <a:solidFill>
                  <a:srgbClr val="3366FF"/>
                </a:solidFill>
              </a:rPr>
              <a:t>1769</a:t>
            </a:r>
            <a:r>
              <a:rPr lang="en-US" sz="2900" dirty="0" smtClean="0"/>
              <a:t> on Mediterranean Island of </a:t>
            </a:r>
            <a:r>
              <a:rPr lang="en-US" sz="2900" b="1" u="sng" dirty="0" smtClean="0">
                <a:solidFill>
                  <a:srgbClr val="3366FF"/>
                </a:solidFill>
              </a:rPr>
              <a:t>Corsica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Short guy- only </a:t>
            </a:r>
            <a:r>
              <a:rPr lang="en-US" sz="2900" b="1" u="sng" dirty="0" smtClean="0">
                <a:solidFill>
                  <a:srgbClr val="3366FF"/>
                </a:solidFill>
              </a:rPr>
              <a:t>5</a:t>
            </a:r>
            <a:r>
              <a:rPr lang="en-US" sz="2900" dirty="0" smtClean="0"/>
              <a:t> feet </a:t>
            </a:r>
            <a:r>
              <a:rPr lang="en-US" sz="2900" b="1" u="sng" dirty="0" smtClean="0">
                <a:solidFill>
                  <a:srgbClr val="3366FF"/>
                </a:solidFill>
              </a:rPr>
              <a:t>3</a:t>
            </a:r>
            <a:r>
              <a:rPr lang="en-US" sz="2900" dirty="0" smtClean="0"/>
              <a:t> inches tall</a:t>
            </a:r>
          </a:p>
          <a:p>
            <a:pPr lvl="1">
              <a:buFont typeface="+mj-lt"/>
              <a:buAutoNum type="alphaLcPeriod"/>
            </a:pPr>
            <a:r>
              <a:rPr lang="en-US" sz="2900" dirty="0" smtClean="0"/>
              <a:t>Considered one of greatest </a:t>
            </a:r>
            <a:r>
              <a:rPr lang="en-US" sz="2900" b="1" u="sng" dirty="0" smtClean="0">
                <a:solidFill>
                  <a:srgbClr val="3366FF"/>
                </a:solidFill>
              </a:rPr>
              <a:t>military leaders</a:t>
            </a:r>
            <a:r>
              <a:rPr lang="en-US" sz="2900" dirty="0" smtClean="0"/>
              <a:t> of all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0" y="127000"/>
            <a:ext cx="92329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Divorce Statement </a:t>
            </a:r>
            <a:r>
              <a:rPr lang="en-US" sz="4000" dirty="0">
                <a:solidFill>
                  <a:srgbClr val="000000"/>
                </a:solidFill>
                <a:latin typeface="BlackChancery" pitchFamily="2" charset="0"/>
              </a:rPr>
              <a:t>(1807)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1838325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Comic Sans MS" charset="0"/>
              </a:rPr>
              <a:t>Far from ever finding cause for complaint, I can to the contrary only congratulate myself on the devotion and tenderness of my beloved wife. She has adorned thirteen years of my life; the memory will always remain engraved on my heart.</a:t>
            </a:r>
            <a:r>
              <a:rPr lang="en-US" sz="3600" dirty="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29200" y="1219200"/>
            <a:ext cx="3962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Marie Louise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(of Austria)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/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married Napoleon on 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March 12, 1810 </a:t>
            </a:r>
            <a:br>
              <a:rPr lang="en-US" sz="42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in Vienna</a:t>
            </a:r>
          </a:p>
        </p:txBody>
      </p:sp>
      <p:pic>
        <p:nvPicPr>
          <p:cNvPr id="34820" name="Picture 4" descr="MarieLouis&amp;Napoleon"/>
          <p:cNvPicPr>
            <a:picLocks noChangeAspect="1" noChangeArrowheads="1"/>
          </p:cNvPicPr>
          <p:nvPr/>
        </p:nvPicPr>
        <p:blipFill>
          <a:blip r:embed="rId2"/>
          <a:srcRect l="2177" r="2040" b="9435"/>
          <a:stretch>
            <a:fillRect/>
          </a:stretch>
        </p:blipFill>
        <p:spPr bwMode="auto">
          <a:xfrm>
            <a:off x="381000" y="533400"/>
            <a:ext cx="4392613" cy="579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The Peninsular War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3366FF"/>
                </a:solidFill>
              </a:rPr>
              <a:t>Guerrilla</a:t>
            </a:r>
            <a:r>
              <a:rPr lang="en-US" sz="2400" dirty="0" smtClean="0"/>
              <a:t> fighters in Spain resisted Napoleon’s forces who were trying to enforce Continental System on Spain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Napoleon loses </a:t>
            </a:r>
            <a:r>
              <a:rPr lang="en-US" sz="2400" b="1" u="sng" dirty="0" smtClean="0">
                <a:solidFill>
                  <a:srgbClr val="3366FF"/>
                </a:solidFill>
              </a:rPr>
              <a:t>300,000</a:t>
            </a:r>
            <a:r>
              <a:rPr lang="en-US" sz="2400" dirty="0" smtClean="0"/>
              <a:t> men which weakens French Empire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Invasion of Russia</a:t>
            </a:r>
            <a:endParaRPr lang="en-US" sz="2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Breakdown on </a:t>
            </a:r>
            <a:r>
              <a:rPr lang="en-US" b="1" u="sng" dirty="0" smtClean="0">
                <a:solidFill>
                  <a:srgbClr val="3366FF"/>
                </a:solidFill>
              </a:rPr>
              <a:t>Russian-French</a:t>
            </a:r>
            <a:r>
              <a:rPr lang="en-US" dirty="0" smtClean="0"/>
              <a:t> alliance caused Napoleon to invade Russia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Napoleon brought </a:t>
            </a:r>
            <a:r>
              <a:rPr lang="en-US" b="1" u="sng" dirty="0" smtClean="0">
                <a:solidFill>
                  <a:srgbClr val="3366FF"/>
                </a:solidFill>
              </a:rPr>
              <a:t>420,000</a:t>
            </a:r>
            <a:r>
              <a:rPr lang="en-US" dirty="0" smtClean="0"/>
              <a:t> soldiers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Russians used </a:t>
            </a:r>
            <a:r>
              <a:rPr lang="en-US" b="1" u="sng" dirty="0" smtClean="0">
                <a:solidFill>
                  <a:srgbClr val="3366FF"/>
                </a:solidFill>
              </a:rPr>
              <a:t>scorched earth</a:t>
            </a:r>
            <a:r>
              <a:rPr lang="en-US" dirty="0" smtClean="0"/>
              <a:t> policy- burning supplies to hinder enemy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Czar Alexander destroys </a:t>
            </a:r>
            <a:r>
              <a:rPr lang="en-US" b="1" u="sng" dirty="0" smtClean="0">
                <a:solidFill>
                  <a:srgbClr val="3366FF"/>
                </a:solidFill>
              </a:rPr>
              <a:t>Moscow</a:t>
            </a:r>
            <a:r>
              <a:rPr lang="en-US" dirty="0" smtClean="0"/>
              <a:t> by time Napoleon takes city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Russian army attacks Napoleon’s troops on way back, only </a:t>
            </a:r>
            <a:r>
              <a:rPr lang="en-US" b="1" u="sng" dirty="0" smtClean="0">
                <a:solidFill>
                  <a:srgbClr val="3366FF"/>
                </a:solidFill>
              </a:rPr>
              <a:t>10,000</a:t>
            </a:r>
            <a:r>
              <a:rPr lang="en-US" dirty="0" smtClean="0"/>
              <a:t> are left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8"/>
            <a:ext cx="853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Empire in 1810</a:t>
            </a:r>
          </a:p>
        </p:txBody>
      </p:sp>
      <p:pic>
        <p:nvPicPr>
          <p:cNvPr id="26628" name="Picture 4" descr="map-NapoleonEmpire-181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2463" t="2621" r="2463" b="4254"/>
          <a:stretch>
            <a:fillRect/>
          </a:stretch>
        </p:blipFill>
        <p:spPr bwMode="auto">
          <a:xfrm>
            <a:off x="1143000" y="1143000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dirty="0">
                <a:solidFill>
                  <a:srgbClr val="000000"/>
                </a:solidFill>
                <a:latin typeface="BlackChancery" pitchFamily="2" charset="0"/>
              </a:rPr>
              <a:t>Napoleon’s Troops at the Gates of Moscow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7391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</a:rPr>
              <a:t>September 14, 1812 </a:t>
            </a:r>
            <a:r>
              <a:rPr lang="en-US" sz="2200" dirty="0" err="1">
                <a:solidFill>
                  <a:srgbClr val="000000"/>
                </a:solidFill>
                <a:latin typeface="Comic Sans MS" charset="0"/>
                <a:sym typeface="Wingdings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 Napoleon reached Moscow, but the city had largely been abandoned.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200" dirty="0">
                <a:solidFill>
                  <a:srgbClr val="000000"/>
                </a:solidFill>
                <a:latin typeface="Comic Sans MS" charset="0"/>
                <a:sym typeface="Wingdings" charset="2"/>
              </a:rPr>
              <a:t>The Russians had set fire to the city.</a:t>
            </a:r>
            <a:endParaRPr lang="en-US" sz="1900" dirty="0">
              <a:solidFill>
                <a:srgbClr val="000000"/>
              </a:solidFill>
              <a:latin typeface="Comic Sans MS" charset="0"/>
              <a:sym typeface="Wingdings" charset="2"/>
            </a:endParaRPr>
          </a:p>
        </p:txBody>
      </p:sp>
      <p:pic>
        <p:nvPicPr>
          <p:cNvPr id="83975" name="Picture 7" descr="Moscow1"/>
          <p:cNvPicPr>
            <a:picLocks noChangeAspect="1" noChangeArrowheads="1"/>
          </p:cNvPicPr>
          <p:nvPr/>
        </p:nvPicPr>
        <p:blipFill>
          <a:blip r:embed="rId2">
            <a:lum bright="-18000" contrast="6000"/>
          </a:blip>
          <a:srcRect l="1155"/>
          <a:stretch>
            <a:fillRect/>
          </a:stretch>
        </p:blipFill>
        <p:spPr bwMode="auto">
          <a:xfrm>
            <a:off x="2618349" y="1860024"/>
            <a:ext cx="4030862" cy="31341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04800" y="334963"/>
            <a:ext cx="8534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BlackChancery" pitchFamily="2" charset="0"/>
              </a:rPr>
              <a:t>Moscow Is On Fire!</a:t>
            </a:r>
          </a:p>
        </p:txBody>
      </p:sp>
      <p:pic>
        <p:nvPicPr>
          <p:cNvPr id="87044" name="Picture 4" descr="Burning of 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143000" y="1447800"/>
            <a:ext cx="6934200" cy="46307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Napoleon’s Retreat </a:t>
            </a:r>
            <a:br>
              <a:rPr lang="en-US" sz="4700" dirty="0">
                <a:solidFill>
                  <a:srgbClr val="000000"/>
                </a:solidFill>
                <a:latin typeface="BlackChancery" pitchFamily="2" charset="0"/>
              </a:rPr>
            </a:br>
            <a:r>
              <a:rPr lang="en-US" sz="4700" dirty="0">
                <a:solidFill>
                  <a:srgbClr val="000000"/>
                </a:solidFill>
                <a:latin typeface="BlackChancery" pitchFamily="2" charset="0"/>
              </a:rPr>
              <a:t>from Moscow </a:t>
            </a:r>
            <a:r>
              <a:rPr lang="en-US" sz="3900" dirty="0">
                <a:solidFill>
                  <a:srgbClr val="000000"/>
                </a:solidFill>
                <a:latin typeface="BlackChancery" pitchFamily="2" charset="0"/>
              </a:rPr>
              <a:t>(Early 1813)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Comic Sans MS" charset="0"/>
              </a:rPr>
              <a:t>100,000 French troops retreat—40,000 survive!</a:t>
            </a:r>
          </a:p>
        </p:txBody>
      </p:sp>
      <p:pic>
        <p:nvPicPr>
          <p:cNvPr id="39940" name="Picture 4" descr="Napoleons_retreat_from_moscow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676400" y="1828800"/>
            <a:ext cx="57912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00" y="0"/>
            <a:ext cx="5098258" cy="684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14 at 4.1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4" y="668866"/>
            <a:ext cx="9241481" cy="537633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Army defeated allied army of European powers and by early 1814 the leaders of </a:t>
            </a:r>
            <a:r>
              <a:rPr lang="en-US" sz="1900" b="1" u="sng" dirty="0" smtClean="0">
                <a:solidFill>
                  <a:srgbClr val="3366FF"/>
                </a:solidFill>
              </a:rPr>
              <a:t>Prussia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Russia</a:t>
            </a:r>
            <a:r>
              <a:rPr lang="en-US" sz="1900" dirty="0" smtClean="0"/>
              <a:t> marched triumphantly through French capital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April 1814, Napoleon accepted terms of </a:t>
            </a:r>
            <a:r>
              <a:rPr lang="en-US" b="1" u="sng" dirty="0" smtClean="0">
                <a:solidFill>
                  <a:srgbClr val="3366FF"/>
                </a:solidFill>
              </a:rPr>
              <a:t>surrender</a:t>
            </a:r>
            <a:r>
              <a:rPr lang="en-US" dirty="0" smtClean="0"/>
              <a:t> and gave up throne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Banished to tiny Italian island, </a:t>
            </a:r>
            <a:r>
              <a:rPr lang="en-US" b="1" u="sng" dirty="0" smtClean="0">
                <a:solidFill>
                  <a:srgbClr val="3366FF"/>
                </a:solidFill>
              </a:rPr>
              <a:t>Elba</a:t>
            </a:r>
          </a:p>
          <a:p>
            <a:pPr lvl="1">
              <a:buFont typeface="+mj-lt"/>
              <a:buAutoNum type="alphaLcPeriod"/>
            </a:pPr>
            <a:r>
              <a:rPr lang="en-US" dirty="0" smtClean="0"/>
              <a:t>Louis </a:t>
            </a:r>
            <a:r>
              <a:rPr lang="en-US" dirty="0" err="1" smtClean="0"/>
              <a:t>XVI’s</a:t>
            </a:r>
            <a:r>
              <a:rPr lang="en-US" dirty="0" smtClean="0"/>
              <a:t> brother took power but was very </a:t>
            </a:r>
            <a:r>
              <a:rPr lang="en-US" b="1" u="sng" dirty="0" smtClean="0">
                <a:solidFill>
                  <a:srgbClr val="3366FF"/>
                </a:solidFill>
              </a:rPr>
              <a:t>unpopular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 in Exile on Elba</a:t>
            </a:r>
          </a:p>
        </p:txBody>
      </p:sp>
      <p:pic>
        <p:nvPicPr>
          <p:cNvPr id="78851" name="Picture 3" descr="Napoleon in Exil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r="9558" b="1563"/>
          <a:stretch>
            <a:fillRect/>
          </a:stretch>
        </p:blipFill>
        <p:spPr bwMode="auto">
          <a:xfrm>
            <a:off x="685800" y="1143000"/>
            <a:ext cx="3421063" cy="525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8852" name="Picture 4" descr="map-Elba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4495800" y="2438400"/>
            <a:ext cx="4191000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10200" y="3657600"/>
            <a:ext cx="1219200" cy="6096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Louis XVIII 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(</a:t>
            </a:r>
            <a:r>
              <a:rPr lang="en-US" sz="4300" dirty="0" err="1">
                <a:solidFill>
                  <a:srgbClr val="000000"/>
                </a:solidFill>
                <a:latin typeface="BlackChancery" pitchFamily="2" charset="0"/>
              </a:rPr>
              <a:t>r</a:t>
            </a:r>
            <a:r>
              <a:rPr lang="en-US" sz="4300" dirty="0">
                <a:solidFill>
                  <a:srgbClr val="000000"/>
                </a:solidFill>
                <a:latin typeface="BlackChancery" pitchFamily="2" charset="0"/>
              </a:rPr>
              <a:t>. 1814-1824)</a:t>
            </a:r>
          </a:p>
        </p:txBody>
      </p:sp>
      <p:pic>
        <p:nvPicPr>
          <p:cNvPr id="123907" name="Picture 3" descr="Louis XVIII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63813" y="1066800"/>
            <a:ext cx="4294187" cy="5516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5"/>
            </a:pPr>
            <a:r>
              <a:rPr lang="en-US" b="1" dirty="0" smtClean="0"/>
              <a:t>Napoleon’s Downfall Continued…</a:t>
            </a:r>
            <a:endParaRPr lang="en-US" sz="2000" b="1" dirty="0" smtClean="0"/>
          </a:p>
          <a:p>
            <a:pPr lvl="1">
              <a:buFont typeface="+mj-lt"/>
              <a:buAutoNum type="alphaLcPeriod" startAt="5"/>
            </a:pPr>
            <a:r>
              <a:rPr lang="en-US" sz="2300" dirty="0" smtClean="0"/>
              <a:t>Napoleon </a:t>
            </a:r>
            <a:r>
              <a:rPr lang="en-US" sz="2300" b="1" u="sng" dirty="0" smtClean="0">
                <a:solidFill>
                  <a:srgbClr val="3366FF"/>
                </a:solidFill>
              </a:rPr>
              <a:t>escapes</a:t>
            </a:r>
            <a:r>
              <a:rPr lang="en-US" sz="2300" dirty="0" smtClean="0"/>
              <a:t> Elba and in March 1815 lands back in France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Joyous crowds welcome him back and within days was </a:t>
            </a:r>
            <a:r>
              <a:rPr lang="en-US" sz="2000" b="1" u="sng" dirty="0" smtClean="0">
                <a:solidFill>
                  <a:srgbClr val="3366FF"/>
                </a:solidFill>
              </a:rPr>
              <a:t>emperor</a:t>
            </a:r>
            <a:r>
              <a:rPr lang="en-US" sz="2000" dirty="0" smtClean="0"/>
              <a:t> of France again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Europe responded: Britain and Prussia attacked at Battle of </a:t>
            </a:r>
            <a:r>
              <a:rPr lang="en-US" b="1" u="sng" dirty="0" smtClean="0">
                <a:solidFill>
                  <a:srgbClr val="3366FF"/>
                </a:solidFill>
              </a:rPr>
              <a:t>Waterloo</a:t>
            </a:r>
          </a:p>
          <a:p>
            <a:pPr lvl="1">
              <a:buFont typeface="+mj-lt"/>
              <a:buAutoNum type="alphaLcPeriod" startAt="5"/>
            </a:pPr>
            <a:r>
              <a:rPr lang="en-US" sz="2000" dirty="0" smtClean="0"/>
              <a:t>Defeat at Waterloo ended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bid </a:t>
            </a:r>
            <a:r>
              <a:rPr lang="en-US" dirty="0" smtClean="0"/>
              <a:t>for power known as the </a:t>
            </a:r>
            <a:r>
              <a:rPr lang="en-US" b="1" u="sng" dirty="0" smtClean="0">
                <a:solidFill>
                  <a:srgbClr val="3366FF"/>
                </a:solidFill>
              </a:rPr>
              <a:t>Hundred Days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Exiled to </a:t>
            </a:r>
            <a:r>
              <a:rPr lang="en-US" b="1" u="sng" dirty="0" smtClean="0">
                <a:solidFill>
                  <a:srgbClr val="3366FF"/>
                </a:solidFill>
              </a:rPr>
              <a:t>St. Helena</a:t>
            </a:r>
            <a:r>
              <a:rPr lang="en-US" dirty="0" smtClean="0"/>
              <a:t>- island in South Pacific</a:t>
            </a:r>
          </a:p>
          <a:p>
            <a:pPr lvl="1">
              <a:buFont typeface="+mj-lt"/>
              <a:buAutoNum type="alphaLcPeriod" startAt="5"/>
            </a:pPr>
            <a:r>
              <a:rPr lang="en-US" dirty="0" smtClean="0"/>
              <a:t>Died of a </a:t>
            </a:r>
            <a:r>
              <a:rPr lang="en-US" b="1" u="sng" dirty="0" smtClean="0">
                <a:solidFill>
                  <a:srgbClr val="3366FF"/>
                </a:solidFill>
              </a:rPr>
              <a:t>stomach</a:t>
            </a:r>
            <a:r>
              <a:rPr lang="en-US" dirty="0" smtClean="0"/>
              <a:t> ailment in 1821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52400" y="349250"/>
            <a:ext cx="8839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dirty="0">
                <a:solidFill>
                  <a:srgbClr val="000000"/>
                </a:solidFill>
                <a:latin typeface="BlackChancery" pitchFamily="2" charset="0"/>
              </a:rPr>
              <a:t>Napoleon’s Residence on St. Helena</a:t>
            </a:r>
          </a:p>
        </p:txBody>
      </p:sp>
      <p:pic>
        <p:nvPicPr>
          <p:cNvPr id="74758" name="Picture 6" descr="Napoleons_exile_St_Helena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33400" y="2035368"/>
            <a:ext cx="8229600" cy="4670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Napoleon’s Tomb</a:t>
            </a:r>
          </a:p>
        </p:txBody>
      </p:sp>
      <p:pic>
        <p:nvPicPr>
          <p:cNvPr id="89091" name="Picture 3" descr="Napoleon_tomb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5655" t="7835" r="5653" b="7835"/>
          <a:stretch>
            <a:fillRect/>
          </a:stretch>
        </p:blipFill>
        <p:spPr bwMode="auto">
          <a:xfrm>
            <a:off x="1066800" y="1143000"/>
            <a:ext cx="7162800" cy="5300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dirty="0">
                <a:solidFill>
                  <a:srgbClr val="000000"/>
                </a:solidFill>
                <a:latin typeface="BlackChancery" pitchFamily="2" charset="0"/>
              </a:rPr>
              <a:t>Hitler Visits Napoleon’s </a:t>
            </a:r>
            <a:r>
              <a:rPr lang="en-US" sz="5100" dirty="0">
                <a:solidFill>
                  <a:srgbClr val="CACAEE"/>
                </a:solidFill>
                <a:latin typeface="BlackChancery" pitchFamily="2" charset="0"/>
              </a:rPr>
              <a:t>Tomb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6140450"/>
            <a:ext cx="853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Comic Sans MS" charset="0"/>
              </a:rPr>
              <a:t>June 28, 1940</a:t>
            </a:r>
          </a:p>
        </p:txBody>
      </p:sp>
      <p:pic>
        <p:nvPicPr>
          <p:cNvPr id="97284" name="Picture 4" descr="Hitler viewing Napoleon's tomb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895600" y="1243013"/>
            <a:ext cx="3506788" cy="47767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Napoleon Bonaparte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Result: Napoleon was a military </a:t>
            </a:r>
            <a:r>
              <a:rPr lang="en-US" sz="2000" b="1" u="sng" dirty="0" smtClean="0">
                <a:solidFill>
                  <a:srgbClr val="3366FF"/>
                </a:solidFill>
              </a:rPr>
              <a:t>genius</a:t>
            </a:r>
            <a:r>
              <a:rPr lang="en-US" sz="2000" dirty="0" smtClean="0"/>
              <a:t> but millions of lives were lost in his wars.  The British would become the </a:t>
            </a:r>
            <a:r>
              <a:rPr lang="en-US" sz="2000" b="1" u="sng" dirty="0" smtClean="0">
                <a:solidFill>
                  <a:srgbClr val="3366FF"/>
                </a:solidFill>
              </a:rPr>
              <a:t>dominant force</a:t>
            </a:r>
            <a:r>
              <a:rPr lang="en-US" sz="2000" dirty="0" smtClean="0"/>
              <a:t> in Europe and European countries were freed to establish a new </a:t>
            </a:r>
            <a:r>
              <a:rPr lang="en-US" sz="2000" b="1" u="sng" dirty="0" smtClean="0">
                <a:solidFill>
                  <a:srgbClr val="3366FF"/>
                </a:solidFill>
              </a:rPr>
              <a:t>order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48" y="0"/>
            <a:ext cx="5291259" cy="6770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35275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Successes and Coup </a:t>
            </a:r>
            <a:r>
              <a:rPr lang="en-US" b="1" dirty="0" err="1" smtClean="0"/>
              <a:t>d’etat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October 1795 rebels marched on National Convention where Napoleon and his gunners successfully forced rebels to </a:t>
            </a:r>
            <a:r>
              <a:rPr lang="en-US" sz="1900" b="1" u="sng" dirty="0" smtClean="0">
                <a:solidFill>
                  <a:srgbClr val="3366FF"/>
                </a:solidFill>
              </a:rPr>
              <a:t>panic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flee</a:t>
            </a:r>
            <a:r>
              <a:rPr lang="en-US" sz="1900" dirty="0" smtClean="0"/>
              <a:t>.  Hailed as a </a:t>
            </a:r>
            <a:r>
              <a:rPr lang="en-US" sz="1900" b="1" u="sng" dirty="0" smtClean="0">
                <a:solidFill>
                  <a:srgbClr val="3366FF"/>
                </a:solidFill>
              </a:rPr>
              <a:t>hero</a:t>
            </a:r>
            <a:r>
              <a:rPr lang="en-US" sz="1900" dirty="0" smtClean="0"/>
              <a:t> in France.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1796 Napoleon appointed to lead French army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Austria</a:t>
            </a:r>
            <a:r>
              <a:rPr lang="en-US" sz="2000" dirty="0" smtClean="0"/>
              <a:t> and Kingdom of </a:t>
            </a:r>
            <a:r>
              <a:rPr lang="en-US" sz="2000" b="1" u="sng" dirty="0" smtClean="0">
                <a:solidFill>
                  <a:srgbClr val="3366FF"/>
                </a:solidFill>
              </a:rPr>
              <a:t>Sardinia</a:t>
            </a:r>
            <a:r>
              <a:rPr lang="en-US" sz="2000" dirty="0" smtClean="0"/>
              <a:t>- swept into Italy and won a series of victories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Tried to repeat success in </a:t>
            </a:r>
            <a:r>
              <a:rPr lang="en-US" sz="2162" b="1" u="sng" dirty="0" smtClean="0">
                <a:solidFill>
                  <a:srgbClr val="3366FF"/>
                </a:solidFill>
              </a:rPr>
              <a:t>Egypt</a:t>
            </a:r>
            <a:r>
              <a:rPr lang="en-US" sz="2162" dirty="0" smtClean="0"/>
              <a:t> but defeated by </a:t>
            </a:r>
            <a:r>
              <a:rPr lang="en-US" sz="2000" dirty="0" smtClean="0"/>
              <a:t>Horatio Nelson.  Napoleon kept </a:t>
            </a:r>
            <a:r>
              <a:rPr lang="en-US" sz="2162" dirty="0" smtClean="0"/>
              <a:t>this news out of </a:t>
            </a:r>
            <a:r>
              <a:rPr lang="en-US" sz="2162" b="1" u="sng" dirty="0" smtClean="0">
                <a:solidFill>
                  <a:srgbClr val="3366FF"/>
                </a:solidFill>
              </a:rPr>
              <a:t>newspapers</a:t>
            </a:r>
            <a:r>
              <a:rPr lang="en-US" sz="2162" dirty="0" smtClean="0"/>
              <a:t> and was still a hero to France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By 1799, The Directory had lost political confidence of people and after return from Egypt, Napoleon is urged to seize </a:t>
            </a:r>
            <a:r>
              <a:rPr lang="en-US" sz="2162" b="1" u="sng" dirty="0" smtClean="0">
                <a:solidFill>
                  <a:srgbClr val="3366FF"/>
                </a:solidFill>
              </a:rPr>
              <a:t>political power</a:t>
            </a:r>
          </a:p>
          <a:p>
            <a:pPr lvl="1">
              <a:buFont typeface="+mj-lt"/>
              <a:buAutoNum type="alphaLcPeriod"/>
            </a:pPr>
            <a:r>
              <a:rPr lang="en-US" sz="2162" dirty="0" smtClean="0"/>
              <a:t>Napoleon becomes first </a:t>
            </a:r>
            <a:r>
              <a:rPr lang="en-US" sz="2162" b="1" u="sng" dirty="0" smtClean="0">
                <a:solidFill>
                  <a:srgbClr val="3366FF"/>
                </a:solidFill>
              </a:rPr>
              <a:t>consul</a:t>
            </a:r>
            <a:r>
              <a:rPr lang="en-US" sz="2162" dirty="0" smtClean="0"/>
              <a:t> and assumes power as a dictator</a:t>
            </a:r>
          </a:p>
          <a:p>
            <a:pPr lvl="1">
              <a:buFont typeface="+mj-lt"/>
              <a:buAutoNum type="alphaLcPeriod"/>
            </a:pPr>
            <a:r>
              <a:rPr lang="en-US" sz="2162" b="1" u="sng" dirty="0" smtClean="0">
                <a:solidFill>
                  <a:srgbClr val="3366FF"/>
                </a:solidFill>
              </a:rPr>
              <a:t>Coup </a:t>
            </a:r>
            <a:r>
              <a:rPr lang="en-US" sz="2162" b="1" u="sng" dirty="0" err="1" smtClean="0">
                <a:solidFill>
                  <a:srgbClr val="3366FF"/>
                </a:solidFill>
              </a:rPr>
              <a:t>d’etat</a:t>
            </a:r>
            <a:r>
              <a:rPr lang="en-US" sz="2162" dirty="0" smtClean="0"/>
              <a:t>- sudden seizure of power or blow to the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>
                <a:solidFill>
                  <a:srgbClr val="000000"/>
                </a:solidFill>
                <a:latin typeface="BlackChancery" pitchFamily="2" charset="0"/>
              </a:rPr>
              <a:t>Napoleon’s Rise to Power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3058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</a:pPr>
            <a:r>
              <a:rPr lang="en-US" sz="2600" dirty="0">
                <a:latin typeface="Comic Sans MS" charset="0"/>
              </a:rPr>
              <a:t>Earlier military career </a:t>
            </a:r>
            <a:r>
              <a:rPr lang="en-US" sz="2600" dirty="0" err="1">
                <a:latin typeface="Comic Sans MS" charset="0"/>
                <a:sym typeface="Wingdings" charset="2"/>
              </a:rPr>
              <a:t></a:t>
            </a:r>
            <a:r>
              <a:rPr lang="en-US" sz="2600" dirty="0">
                <a:latin typeface="Comic Sans MS" charset="0"/>
                <a:sym typeface="Wingdings" charset="2"/>
              </a:rPr>
              <a:t> the Egyptian Campaign</a:t>
            </a:r>
            <a:r>
              <a:rPr lang="en-US" sz="2600" dirty="0">
                <a:latin typeface="Comic Sans MS" charset="0"/>
              </a:rPr>
              <a:t>: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</a:rPr>
              <a:t>1798 </a:t>
            </a:r>
            <a:r>
              <a:rPr lang="en-US" sz="2300" dirty="0" err="1">
                <a:latin typeface="Comic Sans MS" charset="0"/>
                <a:sym typeface="Wingdings" charset="2"/>
              </a:rPr>
              <a:t></a:t>
            </a:r>
            <a:r>
              <a:rPr lang="en-US" sz="2300" dirty="0">
                <a:latin typeface="Comic Sans MS" charset="0"/>
                <a:sym typeface="Wingdings" charset="2"/>
              </a:rPr>
              <a:t> he  was defeated by a British navy under Admiral Horatio Nelson, who destroyed the French fleet at the Battle of the Nile.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  <a:sym typeface="Wingdings" charset="2"/>
              </a:rPr>
              <a:t>Abandoning his troops in Egypt, Napoleon returned to France and received a hero’s welcome!</a:t>
            </a:r>
            <a:endParaRPr lang="en-US" sz="2300" dirty="0">
              <a:latin typeface="Comic Sans MS" charset="0"/>
            </a:endParaRPr>
          </a:p>
        </p:txBody>
      </p:sp>
      <p:pic>
        <p:nvPicPr>
          <p:cNvPr id="105476" name="Picture 4" descr="map-Napoleon's Egyptian Campaign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1000" y="3889375"/>
            <a:ext cx="3429000" cy="251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7" name="Picture 5" descr="Battle of the Nile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5423"/>
          <a:stretch>
            <a:fillRect/>
          </a:stretch>
        </p:blipFill>
        <p:spPr bwMode="auto">
          <a:xfrm>
            <a:off x="4114800" y="4419600"/>
            <a:ext cx="2362200" cy="1608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8" name="Picture 6" descr="Admiral Horatio Nelson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6781800" y="3962400"/>
            <a:ext cx="213360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Napoleon Rules France</a:t>
            </a:r>
            <a:endParaRPr lang="en-US" sz="2000" b="1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1800 </a:t>
            </a:r>
            <a:r>
              <a:rPr lang="en-US" sz="2100" b="1" u="sng" dirty="0" smtClean="0">
                <a:solidFill>
                  <a:srgbClr val="3366FF"/>
                </a:solidFill>
              </a:rPr>
              <a:t>plebiscite</a:t>
            </a:r>
            <a:r>
              <a:rPr lang="en-US" sz="2100" dirty="0" smtClean="0"/>
              <a:t> (vote of the people) approved a new constitution which gave all the real power to Napoleon as first consul; Kept many changes from the </a:t>
            </a:r>
            <a:r>
              <a:rPr lang="en-US" sz="2100" b="1" u="sng" dirty="0" smtClean="0">
                <a:solidFill>
                  <a:srgbClr val="3366FF"/>
                </a:solidFill>
              </a:rPr>
              <a:t>Revolution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Righted economy by creating national </a:t>
            </a:r>
            <a:r>
              <a:rPr lang="en-US" sz="2000" b="1" u="sng" dirty="0" smtClean="0">
                <a:solidFill>
                  <a:srgbClr val="3366FF"/>
                </a:solidFill>
              </a:rPr>
              <a:t>banking</a:t>
            </a:r>
            <a:r>
              <a:rPr lang="en-US" sz="2000" dirty="0" smtClean="0"/>
              <a:t> system and efficient </a:t>
            </a:r>
            <a:r>
              <a:rPr lang="en-US" sz="2000" b="1" u="sng" dirty="0" smtClean="0">
                <a:solidFill>
                  <a:srgbClr val="3366FF"/>
                </a:solidFill>
              </a:rPr>
              <a:t>tax</a:t>
            </a:r>
            <a:r>
              <a:rPr lang="en-US" sz="2000" dirty="0" smtClean="0"/>
              <a:t> collection</a:t>
            </a:r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Signed </a:t>
            </a:r>
            <a:r>
              <a:rPr lang="en-US" sz="2100" b="1" u="sng" dirty="0" smtClean="0">
                <a:solidFill>
                  <a:srgbClr val="3366FF"/>
                </a:solidFill>
              </a:rPr>
              <a:t>concordat</a:t>
            </a:r>
            <a:r>
              <a:rPr lang="en-US" sz="2100" dirty="0" smtClean="0"/>
              <a:t> (agreement) with Pope- government recognized influence of the </a:t>
            </a:r>
            <a:r>
              <a:rPr lang="en-US" sz="2100" b="1" u="sng" dirty="0" smtClean="0">
                <a:solidFill>
                  <a:srgbClr val="3366FF"/>
                </a:solidFill>
              </a:rPr>
              <a:t>Church</a:t>
            </a:r>
            <a:r>
              <a:rPr lang="en-US" sz="2100" dirty="0" smtClean="0"/>
              <a:t> but rejected Church control in national affairs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Created </a:t>
            </a:r>
            <a:r>
              <a:rPr lang="en-US" sz="2000" b="1" u="sng" dirty="0" smtClean="0">
                <a:solidFill>
                  <a:srgbClr val="3366FF"/>
                </a:solidFill>
              </a:rPr>
              <a:t>Napoleonic</a:t>
            </a:r>
            <a:r>
              <a:rPr lang="en-US" sz="2000" dirty="0" smtClean="0"/>
              <a:t> Code- uniform set of laws that eliminated many injustices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34925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000000"/>
                </a:solidFill>
                <a:latin typeface="BlackChancery" pitchFamily="2" charset="0"/>
              </a:rPr>
              <a:t>Concordat of 1801</a:t>
            </a:r>
          </a:p>
        </p:txBody>
      </p:sp>
      <p:pic>
        <p:nvPicPr>
          <p:cNvPr id="96260" name="Picture 4" descr="signatureconcordat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4379" t="3030" r="3650" b="4546"/>
          <a:stretch>
            <a:fillRect/>
          </a:stretch>
        </p:blipFill>
        <p:spPr bwMode="auto">
          <a:xfrm>
            <a:off x="5562600" y="1600200"/>
            <a:ext cx="3095625" cy="449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4196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sz="2300" dirty="0">
                <a:solidFill>
                  <a:srgbClr val="000000"/>
                </a:solidFill>
                <a:latin typeface="Comic Sans MS" charset="0"/>
              </a:rPr>
              <a:t>Napoleon wanted to heal the divisions within the Catholic Church that had developed after the confiscation of Church property and the Civil Constitution of the Clergy.</a:t>
            </a:r>
            <a:br>
              <a:rPr lang="en-US" sz="2300" dirty="0">
                <a:solidFill>
                  <a:srgbClr val="000000"/>
                </a:solidFill>
                <a:latin typeface="Comic Sans MS" charset="0"/>
              </a:rPr>
            </a:br>
            <a:endParaRPr lang="en-US" sz="2300" dirty="0">
              <a:solidFill>
                <a:srgbClr val="000000"/>
              </a:solidFill>
              <a:latin typeface="Comic Sans MS" charset="0"/>
            </a:endParaRPr>
          </a:p>
          <a:p>
            <a:pPr marL="403225" indent="-403225">
              <a:spcBef>
                <a:spcPct val="50000"/>
              </a:spcBef>
              <a:buClr>
                <a:srgbClr val="FFCC00"/>
              </a:buClr>
              <a:buFont typeface="Monarchbats" pitchFamily="34" charset="0"/>
              <a:buChar char="a"/>
            </a:pPr>
            <a:r>
              <a:rPr lang="en-US" sz="2300" dirty="0">
                <a:solidFill>
                  <a:srgbClr val="000000"/>
                </a:solidFill>
                <a:latin typeface="Comic Sans MS" charset="0"/>
              </a:rPr>
              <a:t>But, Napoleon’s clear intent was to use the clergy to prop up his regime.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Code Napoleon,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3886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 divides civil law into: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Personal status.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Property.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The acquisition of property.</a:t>
            </a:r>
          </a:p>
        </p:txBody>
      </p:sp>
      <p:pic>
        <p:nvPicPr>
          <p:cNvPr id="90117" name="Picture 5" descr="Code_Civil_1804 - first p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022850" y="1143000"/>
            <a:ext cx="305435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0118" name="Picture 6" descr="Code Civil des Francais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t="1852" r="8960" b="5556"/>
          <a:stretch>
            <a:fillRect/>
          </a:stretch>
        </p:blipFill>
        <p:spPr bwMode="auto">
          <a:xfrm>
            <a:off x="1600200" y="1295400"/>
            <a:ext cx="14589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0"/>
            <a:ext cx="457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Its purpose was to reform the French legal code to reflect the principles of the Fr. Revolution.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Create one law code for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152</TotalTime>
  <Words>935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Inkwell</vt:lpstr>
      <vt:lpstr>French Absolutism,  Enlightenment, &amp; Revolution!</vt:lpstr>
      <vt:lpstr>Napoleon Bonaparte </vt:lpstr>
      <vt:lpstr>Slide 3</vt:lpstr>
      <vt:lpstr>Slide 4</vt:lpstr>
      <vt:lpstr>Napoleon Bonaparte </vt:lpstr>
      <vt:lpstr>Slide 6</vt:lpstr>
      <vt:lpstr>Napoleon Bonaparte </vt:lpstr>
      <vt:lpstr>Slide 8</vt:lpstr>
      <vt:lpstr>Slide 9</vt:lpstr>
      <vt:lpstr>Slide 10</vt:lpstr>
      <vt:lpstr>Napoleon Bonaparte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Napoleon Bonaparte </vt:lpstr>
      <vt:lpstr>Slide 20</vt:lpstr>
      <vt:lpstr>Slide 21</vt:lpstr>
      <vt:lpstr>Slide 22</vt:lpstr>
      <vt:lpstr>Napoleon Bonaparte </vt:lpstr>
      <vt:lpstr>Napoleon Bonaparte </vt:lpstr>
      <vt:lpstr>Slide 25</vt:lpstr>
      <vt:lpstr>Slide 26</vt:lpstr>
      <vt:lpstr>Slide 27</vt:lpstr>
      <vt:lpstr>Slide 28</vt:lpstr>
      <vt:lpstr>Slide 29</vt:lpstr>
      <vt:lpstr>Napoleon Bonaparte </vt:lpstr>
      <vt:lpstr>Slide 31</vt:lpstr>
      <vt:lpstr>Slide 32</vt:lpstr>
      <vt:lpstr>Napoleon Bonaparte </vt:lpstr>
      <vt:lpstr>Slide 34</vt:lpstr>
      <vt:lpstr>Slide 35</vt:lpstr>
      <vt:lpstr>Slide 36</vt:lpstr>
      <vt:lpstr>Napoleon Bonaparte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 &amp; Revolution!</dc:title>
  <dc:creator>Karl Sagan</dc:creator>
  <cp:lastModifiedBy>mbolanos</cp:lastModifiedBy>
  <cp:revision>9</cp:revision>
  <dcterms:created xsi:type="dcterms:W3CDTF">2011-03-20T21:45:53Z</dcterms:created>
  <dcterms:modified xsi:type="dcterms:W3CDTF">2014-06-26T14:48:00Z</dcterms:modified>
</cp:coreProperties>
</file>