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69" r:id="rId5"/>
    <p:sldId id="257" r:id="rId6"/>
    <p:sldId id="273" r:id="rId7"/>
    <p:sldId id="272" r:id="rId8"/>
    <p:sldId id="276" r:id="rId9"/>
    <p:sldId id="262" r:id="rId10"/>
    <p:sldId id="258" r:id="rId11"/>
    <p:sldId id="274" r:id="rId12"/>
    <p:sldId id="270" r:id="rId13"/>
    <p:sldId id="263" r:id="rId14"/>
    <p:sldId id="259" r:id="rId15"/>
    <p:sldId id="277" r:id="rId16"/>
    <p:sldId id="264" r:id="rId17"/>
    <p:sldId id="260" r:id="rId18"/>
    <p:sldId id="265" r:id="rId19"/>
    <p:sldId id="266" r:id="rId20"/>
    <p:sldId id="26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B7F74B52-25C6-40B9-AB98-F5106600F3C8}" type="datetimeFigureOut">
              <a:rPr lang="en-US" smtClean="0"/>
              <a:pPr/>
              <a:t>6/17/2014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181BB52-DE96-4902-ACA2-E7BA575B7FBD}"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F74B52-25C6-40B9-AB98-F5106600F3C8}" type="datetimeFigureOut">
              <a:rPr lang="en-US" smtClean="0"/>
              <a:pPr/>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1BB52-DE96-4902-ACA2-E7BA575B7F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F74B52-25C6-40B9-AB98-F5106600F3C8}" type="datetimeFigureOut">
              <a:rPr lang="en-US" smtClean="0"/>
              <a:pPr/>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1BB52-DE96-4902-ACA2-E7BA575B7F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F74B52-25C6-40B9-AB98-F5106600F3C8}" type="datetimeFigureOut">
              <a:rPr lang="en-US" smtClean="0"/>
              <a:pPr/>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1BB52-DE96-4902-ACA2-E7BA575B7F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7F74B52-25C6-40B9-AB98-F5106600F3C8}" type="datetimeFigureOut">
              <a:rPr lang="en-US" smtClean="0"/>
              <a:pPr/>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1BB52-DE96-4902-ACA2-E7BA575B7FBD}"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F74B52-25C6-40B9-AB98-F5106600F3C8}" type="datetimeFigureOut">
              <a:rPr lang="en-US" smtClean="0"/>
              <a:pPr/>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1BB52-DE96-4902-ACA2-E7BA575B7F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7F74B52-25C6-40B9-AB98-F5106600F3C8}" type="datetimeFigureOut">
              <a:rPr lang="en-US" smtClean="0"/>
              <a:pPr/>
              <a:t>6/17/2014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81BB52-DE96-4902-ACA2-E7BA575B7FBD}"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F74B52-25C6-40B9-AB98-F5106600F3C8}" type="datetimeFigureOut">
              <a:rPr lang="en-US" smtClean="0"/>
              <a:pPr/>
              <a:t>6/17/2014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81BB52-DE96-4902-ACA2-E7BA575B7F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74B52-25C6-40B9-AB98-F5106600F3C8}" type="datetimeFigureOut">
              <a:rPr lang="en-US" smtClean="0"/>
              <a:pPr/>
              <a:t>6/17/2014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81BB52-DE96-4902-ACA2-E7BA575B7F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F74B52-25C6-40B9-AB98-F5106600F3C8}" type="datetimeFigureOut">
              <a:rPr lang="en-US" smtClean="0"/>
              <a:pPr/>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1BB52-DE96-4902-ACA2-E7BA575B7F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B7F74B52-25C6-40B9-AB98-F5106600F3C8}" type="datetimeFigureOut">
              <a:rPr lang="en-US" smtClean="0"/>
              <a:pPr/>
              <a:t>6/17/2014</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8181BB52-DE96-4902-ACA2-E7BA575B7F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B7F74B52-25C6-40B9-AB98-F5106600F3C8}" type="datetimeFigureOut">
              <a:rPr lang="en-US" smtClean="0"/>
              <a:pPr/>
              <a:t>6/17/2014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8181BB52-DE96-4902-ACA2-E7BA575B7FB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1219200"/>
            <a:ext cx="7772400" cy="1975104"/>
          </a:xfrm>
        </p:spPr>
        <p:txBody>
          <a:bodyPr/>
          <a:lstStyle/>
          <a:p>
            <a:r>
              <a:rPr lang="en-US" sz="6000" dirty="0" smtClean="0"/>
              <a:t>The Renaissance</a:t>
            </a:r>
            <a:endParaRPr lang="en-US" sz="6000" dirty="0"/>
          </a:p>
        </p:txBody>
      </p:sp>
      <p:sp>
        <p:nvSpPr>
          <p:cNvPr id="5" name="Subtitle 4"/>
          <p:cNvSpPr>
            <a:spLocks noGrp="1"/>
          </p:cNvSpPr>
          <p:nvPr>
            <p:ph type="subTitle" idx="1"/>
          </p:nvPr>
        </p:nvSpPr>
        <p:spPr>
          <a:xfrm>
            <a:off x="838200" y="1371600"/>
            <a:ext cx="7772400" cy="1508760"/>
          </a:xfrm>
        </p:spPr>
        <p:txBody>
          <a:bodyPr>
            <a:normAutofit/>
          </a:bodyPr>
          <a:lstStyle/>
          <a:p>
            <a:r>
              <a:rPr lang="en-US" sz="4000" dirty="0" smtClean="0"/>
              <a:t>Outcome: Renaissance Writers</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Renaissance Writers</a:t>
            </a:r>
          </a:p>
        </p:txBody>
      </p:sp>
      <p:sp>
        <p:nvSpPr>
          <p:cNvPr id="3" name="Content Placeholder 2"/>
          <p:cNvSpPr>
            <a:spLocks noGrp="1"/>
          </p:cNvSpPr>
          <p:nvPr>
            <p:ph idx="1"/>
          </p:nvPr>
        </p:nvSpPr>
        <p:spPr>
          <a:xfrm>
            <a:off x="0" y="1783560"/>
            <a:ext cx="9372600" cy="4572000"/>
          </a:xfrm>
        </p:spPr>
        <p:txBody>
          <a:bodyPr/>
          <a:lstStyle/>
          <a:p>
            <a:pPr marL="969264" lvl="1" indent="-514350">
              <a:buFont typeface="+mj-lt"/>
              <a:buAutoNum type="alphaLcPeriod"/>
            </a:pPr>
            <a:r>
              <a:rPr lang="en-US" b="1" u="sng" dirty="0">
                <a:solidFill>
                  <a:srgbClr val="3366FF"/>
                </a:solidFill>
              </a:rPr>
              <a:t>Petrarch</a:t>
            </a:r>
            <a:r>
              <a:rPr lang="en-US" b="1" u="sng" dirty="0" smtClean="0">
                <a:solidFill>
                  <a:srgbClr val="3366FF"/>
                </a:solidFill>
              </a:rPr>
              <a:t> </a:t>
            </a:r>
            <a:endParaRPr lang="en-US" sz="2400" b="1" u="sng" dirty="0">
              <a:solidFill>
                <a:srgbClr val="3366FF"/>
              </a:solidFill>
            </a:endParaRPr>
          </a:p>
          <a:p>
            <a:pPr marL="1225296" lvl="2" indent="-514350">
              <a:buFont typeface="+mj-lt"/>
              <a:buAutoNum type="romanLcPeriod"/>
            </a:pPr>
            <a:r>
              <a:rPr lang="en-US" sz="2000" dirty="0" smtClean="0"/>
              <a:t>Sometimes </a:t>
            </a:r>
            <a:r>
              <a:rPr lang="en-US" sz="2000" dirty="0"/>
              <a:t>called the </a:t>
            </a:r>
            <a:r>
              <a:rPr lang="en-US" sz="2000" b="1" u="sng" dirty="0">
                <a:solidFill>
                  <a:srgbClr val="3366FF"/>
                </a:solidFill>
              </a:rPr>
              <a:t>father</a:t>
            </a:r>
            <a:r>
              <a:rPr lang="en-US" sz="2000" dirty="0"/>
              <a:t> of </a:t>
            </a:r>
            <a:r>
              <a:rPr lang="en-US" sz="2000" dirty="0" smtClean="0"/>
              <a:t>humanism</a:t>
            </a:r>
            <a:endParaRPr lang="en-US" sz="2000" dirty="0"/>
          </a:p>
          <a:p>
            <a:pPr marL="1225296" lvl="2" indent="-514350">
              <a:buFont typeface="+mj-lt"/>
              <a:buAutoNum type="romanLcPeriod"/>
            </a:pPr>
            <a:r>
              <a:rPr lang="en-US" sz="2000" dirty="0" smtClean="0"/>
              <a:t>Great </a:t>
            </a:r>
            <a:r>
              <a:rPr lang="en-US" sz="2000" dirty="0"/>
              <a:t>poet- wrote in both </a:t>
            </a:r>
            <a:r>
              <a:rPr lang="en-US" sz="2000" b="1" u="sng" dirty="0">
                <a:solidFill>
                  <a:srgbClr val="3366FF"/>
                </a:solidFill>
              </a:rPr>
              <a:t>Italian</a:t>
            </a:r>
            <a:r>
              <a:rPr lang="en-US" sz="2000" dirty="0"/>
              <a:t> and </a:t>
            </a:r>
            <a:r>
              <a:rPr lang="en-US" sz="2000" dirty="0" smtClean="0"/>
              <a:t>Latin</a:t>
            </a:r>
            <a:endParaRPr lang="en-US" sz="2000" dirty="0"/>
          </a:p>
          <a:p>
            <a:pPr marL="1225296" lvl="2" indent="-514350">
              <a:buFont typeface="+mj-lt"/>
              <a:buAutoNum type="romanLcPeriod"/>
            </a:pPr>
            <a:r>
              <a:rPr lang="en-US" sz="2000" dirty="0" smtClean="0"/>
              <a:t>Wrote </a:t>
            </a:r>
            <a:r>
              <a:rPr lang="en-US" sz="2000" b="1" u="sng" dirty="0">
                <a:solidFill>
                  <a:srgbClr val="3366FF"/>
                </a:solidFill>
              </a:rPr>
              <a:t>sonnets</a:t>
            </a:r>
            <a:r>
              <a:rPr lang="en-US" sz="2000" dirty="0"/>
              <a:t> (14 line poems) about a mysterious woman named </a:t>
            </a:r>
            <a:r>
              <a:rPr lang="en-US" sz="2000" b="1" u="sng" dirty="0" smtClean="0">
                <a:solidFill>
                  <a:srgbClr val="3366FF"/>
                </a:solidFill>
              </a:rPr>
              <a:t>Laura</a:t>
            </a:r>
            <a:endParaRPr lang="en-US" sz="2000" b="1" u="sng" dirty="0">
              <a:solidFill>
                <a:srgbClr val="3366FF"/>
              </a:solidFill>
            </a:endParaRPr>
          </a:p>
          <a:p>
            <a:pPr marL="1225296" lvl="2" indent="-514350">
              <a:buFont typeface="+mj-lt"/>
              <a:buAutoNum type="romanLcPeriod"/>
            </a:pPr>
            <a:r>
              <a:rPr lang="en-US" sz="2000" dirty="0" smtClean="0"/>
              <a:t>Little </a:t>
            </a:r>
            <a:r>
              <a:rPr lang="en-US" sz="2000" dirty="0"/>
              <a:t>is known of Laura other than she died of </a:t>
            </a:r>
            <a:r>
              <a:rPr lang="en-US" sz="2000" b="1" u="sng" dirty="0">
                <a:solidFill>
                  <a:srgbClr val="3366FF"/>
                </a:solidFill>
              </a:rPr>
              <a:t>plague</a:t>
            </a:r>
            <a:r>
              <a:rPr lang="en-US" sz="2000" dirty="0"/>
              <a:t> in 1348</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Sonnet about Laura</a:t>
            </a:r>
            <a:endParaRPr lang="en-US" dirty="0"/>
          </a:p>
        </p:txBody>
      </p:sp>
      <p:sp>
        <p:nvSpPr>
          <p:cNvPr id="3" name="Content Placeholder 2"/>
          <p:cNvSpPr>
            <a:spLocks noGrp="1"/>
          </p:cNvSpPr>
          <p:nvPr>
            <p:ph sz="half" idx="1"/>
          </p:nvPr>
        </p:nvSpPr>
        <p:spPr>
          <a:xfrm>
            <a:off x="152400" y="1524000"/>
            <a:ext cx="4724400" cy="5105399"/>
          </a:xfrm>
        </p:spPr>
        <p:txBody>
          <a:bodyPr>
            <a:normAutofit fontScale="70000" lnSpcReduction="20000"/>
          </a:bodyPr>
          <a:lstStyle/>
          <a:p>
            <a:r>
              <a:rPr lang="en-US" i="1" u="sng" dirty="0" smtClean="0"/>
              <a:t>Sonnet 292</a:t>
            </a:r>
          </a:p>
          <a:p>
            <a:r>
              <a:rPr lang="en-US" sz="2400" dirty="0" smtClean="0"/>
              <a:t>The eyes I spoke of once in words that burn,</a:t>
            </a:r>
            <a:br>
              <a:rPr lang="en-US" sz="2400" dirty="0" smtClean="0"/>
            </a:br>
            <a:r>
              <a:rPr lang="en-US" sz="2400" dirty="0" smtClean="0"/>
              <a:t>the arms and hands and feet and lovely face</a:t>
            </a:r>
            <a:br>
              <a:rPr lang="en-US" sz="2400" dirty="0" smtClean="0"/>
            </a:br>
            <a:r>
              <a:rPr lang="en-US" sz="2400" dirty="0" smtClean="0"/>
              <a:t>that took me from myself for such a space</a:t>
            </a:r>
            <a:br>
              <a:rPr lang="en-US" sz="2400" dirty="0" smtClean="0"/>
            </a:br>
            <a:r>
              <a:rPr lang="en-US" sz="2400" dirty="0" smtClean="0"/>
              <a:t>of time and marked me out from other men; </a:t>
            </a:r>
          </a:p>
          <a:p>
            <a:r>
              <a:rPr lang="en-US" sz="2400" dirty="0" smtClean="0"/>
              <a:t>the waving hair of unmixed gold that shone,</a:t>
            </a:r>
            <a:br>
              <a:rPr lang="en-US" sz="2400" dirty="0" smtClean="0"/>
            </a:br>
            <a:r>
              <a:rPr lang="en-US" sz="2400" dirty="0" smtClean="0"/>
              <a:t>the smile that flashed with the angelic rays</a:t>
            </a:r>
            <a:br>
              <a:rPr lang="en-US" sz="2400" dirty="0" smtClean="0"/>
            </a:br>
            <a:r>
              <a:rPr lang="en-US" sz="2400" dirty="0" smtClean="0"/>
              <a:t>that used to make this earth a paradise,</a:t>
            </a:r>
            <a:br>
              <a:rPr lang="en-US" sz="2400" dirty="0" smtClean="0"/>
            </a:br>
            <a:r>
              <a:rPr lang="en-US" sz="2400" dirty="0" smtClean="0"/>
              <a:t>are now a little dust, all feeling gone; </a:t>
            </a:r>
          </a:p>
          <a:p>
            <a:r>
              <a:rPr lang="en-US" sz="2400" dirty="0" smtClean="0"/>
              <a:t>and yet I live, grief and disdain to me,</a:t>
            </a:r>
            <a:br>
              <a:rPr lang="en-US" sz="2400" dirty="0" smtClean="0"/>
            </a:br>
            <a:r>
              <a:rPr lang="en-US" sz="2400" dirty="0" smtClean="0"/>
              <a:t>left where the light I cherished never shows,</a:t>
            </a:r>
            <a:br>
              <a:rPr lang="en-US" sz="2400" dirty="0" smtClean="0"/>
            </a:br>
            <a:r>
              <a:rPr lang="en-US" sz="2400" dirty="0" smtClean="0"/>
              <a:t>in fragile bark on the tempestuous sea. </a:t>
            </a:r>
          </a:p>
          <a:p>
            <a:r>
              <a:rPr lang="en-US" sz="2400" dirty="0" smtClean="0"/>
              <a:t>Here let my loving song come to a close;</a:t>
            </a:r>
            <a:br>
              <a:rPr lang="en-US" sz="2400" dirty="0" smtClean="0"/>
            </a:br>
            <a:r>
              <a:rPr lang="en-US" sz="2400" dirty="0" smtClean="0"/>
              <a:t>the vein of my accustomed art is dry,</a:t>
            </a:r>
            <a:br>
              <a:rPr lang="en-US" sz="2400" dirty="0" smtClean="0"/>
            </a:br>
            <a:r>
              <a:rPr lang="en-US" sz="2400" dirty="0" smtClean="0"/>
              <a:t>and this, my lyre, turned at last to tears. </a:t>
            </a:r>
          </a:p>
          <a:p>
            <a:endParaRPr lang="en-US"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5029200" y="1295400"/>
            <a:ext cx="3954525" cy="5042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7772400" cy="6248400"/>
          </a:xfrm>
        </p:spPr>
        <p:txBody>
          <a:bodyPr>
            <a:normAutofit fontScale="92500" lnSpcReduction="10000"/>
          </a:bodyPr>
          <a:lstStyle/>
          <a:p>
            <a:pPr algn="ctr">
              <a:buNone/>
            </a:pPr>
            <a:r>
              <a:rPr lang="en-US" dirty="0" smtClean="0"/>
              <a:t>How does one get to be the Father of Humanism? </a:t>
            </a:r>
          </a:p>
          <a:p>
            <a:pPr algn="ctr">
              <a:buNone/>
            </a:pPr>
            <a:r>
              <a:rPr lang="en-US" dirty="0" smtClean="0"/>
              <a:t> </a:t>
            </a:r>
          </a:p>
          <a:p>
            <a:pPr algn="ctr"/>
            <a:r>
              <a:rPr lang="en-US" dirty="0" smtClean="0"/>
              <a:t>By putting classical philosophical ideas into a Christian framework–at least that’s how Francesco </a:t>
            </a:r>
            <a:r>
              <a:rPr lang="en-US" dirty="0" err="1" smtClean="0"/>
              <a:t>Petrarca</a:t>
            </a:r>
            <a:r>
              <a:rPr lang="en-US" dirty="0" smtClean="0"/>
              <a:t> did it.  In Roman Catholic Europe many of the ideas of ancient Greece and Rome were not likely to be accepted unless they could be reconciled with the Christian faith, and Petrarch did so in his writings.  His basic idea was that the study of mankind, as such, was a viable and important field for Christian people, thus laying the groundwork for later Renaissance figures to read and popularize classical history, literature, and philosophy–with its “man as the center of all things” foundation point.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Boccaccio</a:t>
            </a:r>
            <a:endParaRPr lang="en-US" dirty="0"/>
          </a:p>
        </p:txBody>
      </p:sp>
      <p:pic>
        <p:nvPicPr>
          <p:cNvPr id="2050" name="Picture 2"/>
          <p:cNvPicPr>
            <a:picLocks noGrp="1" noChangeAspect="1" noChangeArrowheads="1"/>
          </p:cNvPicPr>
          <p:nvPr>
            <p:ph sz="half" idx="1"/>
          </p:nvPr>
        </p:nvPicPr>
        <p:blipFill>
          <a:blip r:embed="rId2" cstate="print"/>
          <a:stretch>
            <a:fillRect/>
          </a:stretch>
        </p:blipFill>
        <p:spPr bwMode="auto">
          <a:xfrm>
            <a:off x="762000" y="1752600"/>
            <a:ext cx="3823465" cy="4463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Content Placeholder 2"/>
          <p:cNvPicPr>
            <a:picLocks noGrp="1" noChangeAspect="1" noChangeArrowheads="1"/>
          </p:cNvPicPr>
          <p:nvPr>
            <p:ph sz="half" idx="2"/>
          </p:nvPr>
        </p:nvPicPr>
        <p:blipFill>
          <a:blip r:embed="rId3" cstate="print"/>
          <a:srcRect/>
          <a:stretch>
            <a:fillRect/>
          </a:stretch>
        </p:blipFill>
        <p:spPr bwMode="auto">
          <a:xfrm>
            <a:off x="5029200" y="304800"/>
            <a:ext cx="3603625" cy="6048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Renaissance Writers</a:t>
            </a:r>
          </a:p>
        </p:txBody>
      </p:sp>
      <p:sp>
        <p:nvSpPr>
          <p:cNvPr id="3" name="Content Placeholder 2"/>
          <p:cNvSpPr>
            <a:spLocks noGrp="1"/>
          </p:cNvSpPr>
          <p:nvPr>
            <p:ph idx="1"/>
          </p:nvPr>
        </p:nvSpPr>
        <p:spPr>
          <a:xfrm>
            <a:off x="0" y="1783560"/>
            <a:ext cx="9144000" cy="4572000"/>
          </a:xfrm>
        </p:spPr>
        <p:txBody>
          <a:bodyPr/>
          <a:lstStyle/>
          <a:p>
            <a:pPr marL="969264" lvl="1" indent="-514350">
              <a:buFont typeface="+mj-lt"/>
              <a:buAutoNum type="alphaLcPeriod" startAt="3"/>
            </a:pPr>
            <a:r>
              <a:rPr lang="en-US" sz="2800" b="1" u="sng" dirty="0" smtClean="0">
                <a:solidFill>
                  <a:srgbClr val="00B0F0"/>
                </a:solidFill>
              </a:rPr>
              <a:t>Boccaccio</a:t>
            </a:r>
          </a:p>
          <a:p>
            <a:pPr marL="1282446" lvl="2" indent="-514350">
              <a:buFont typeface="+mj-lt"/>
              <a:buAutoNum type="romanLcPeriod"/>
            </a:pPr>
            <a:r>
              <a:rPr lang="en-US" sz="2800" dirty="0" smtClean="0"/>
              <a:t>Wrote the </a:t>
            </a:r>
            <a:r>
              <a:rPr lang="en-US" sz="2800" b="1" u="sng" dirty="0" err="1" smtClean="0">
                <a:solidFill>
                  <a:srgbClr val="00B0F0"/>
                </a:solidFill>
              </a:rPr>
              <a:t>Decameron</a:t>
            </a:r>
            <a:endParaRPr lang="en-US" sz="2800" b="1" u="sng" dirty="0" smtClean="0">
              <a:solidFill>
                <a:srgbClr val="00B0F0"/>
              </a:solidFill>
            </a:endParaRPr>
          </a:p>
          <a:p>
            <a:pPr marL="1490472" lvl="3" indent="-457200">
              <a:buFont typeface="+mj-lt"/>
              <a:buAutoNum type="arabicPeriod"/>
            </a:pPr>
            <a:r>
              <a:rPr lang="en-US" sz="2800" dirty="0" smtClean="0"/>
              <a:t>Told in Italy during the </a:t>
            </a:r>
            <a:r>
              <a:rPr lang="en-US" sz="2800" b="1" u="sng" dirty="0" smtClean="0">
                <a:solidFill>
                  <a:srgbClr val="00B0F0"/>
                </a:solidFill>
              </a:rPr>
              <a:t>Black Death </a:t>
            </a:r>
          </a:p>
          <a:p>
            <a:pPr marL="1490472" lvl="3" indent="-457200">
              <a:buFont typeface="+mj-lt"/>
              <a:buAutoNum type="arabicPeriod"/>
            </a:pPr>
            <a:r>
              <a:rPr lang="en-US" sz="2500" dirty="0" smtClean="0"/>
              <a:t>About </a:t>
            </a:r>
            <a:r>
              <a:rPr lang="en-US" sz="2500" b="1" u="sng" dirty="0" smtClean="0">
                <a:solidFill>
                  <a:srgbClr val="00B0F0"/>
                </a:solidFill>
              </a:rPr>
              <a:t>7 women</a:t>
            </a:r>
            <a:r>
              <a:rPr lang="en-US" sz="2500" dirty="0" smtClean="0"/>
              <a:t> and </a:t>
            </a:r>
            <a:r>
              <a:rPr lang="en-US" sz="2500" b="1" u="sng" dirty="0" smtClean="0">
                <a:solidFill>
                  <a:srgbClr val="00B0F0"/>
                </a:solidFill>
              </a:rPr>
              <a:t>3 men</a:t>
            </a:r>
            <a:r>
              <a:rPr lang="en-US" sz="2500" dirty="0" smtClean="0"/>
              <a:t> who hide in a villa for two weeks and tell a different story each night</a:t>
            </a:r>
          </a:p>
          <a:p>
            <a:pPr marL="1490472" lvl="3" indent="-457200">
              <a:buFont typeface="+mj-lt"/>
              <a:buAutoNum type="arabicPeriod"/>
            </a:pPr>
            <a:r>
              <a:rPr lang="en-US" sz="2600" dirty="0" smtClean="0"/>
              <a:t>A series of </a:t>
            </a:r>
            <a:r>
              <a:rPr lang="en-US" sz="2600" b="1" u="sng" dirty="0" smtClean="0">
                <a:solidFill>
                  <a:srgbClr val="00B0F0"/>
                </a:solidFill>
              </a:rPr>
              <a:t>realistic</a:t>
            </a:r>
            <a:r>
              <a:rPr lang="en-US" sz="2600" dirty="0" smtClean="0"/>
              <a:t>, sometimes off-colored </a:t>
            </a:r>
            <a:r>
              <a:rPr lang="en-US" sz="2600" b="1" u="sng" dirty="0" smtClean="0">
                <a:solidFill>
                  <a:srgbClr val="00B0F0"/>
                </a:solidFill>
              </a:rPr>
              <a:t>stories</a:t>
            </a:r>
          </a:p>
          <a:p>
            <a:pPr marL="1490472" lvl="3" indent="-457200">
              <a:buFont typeface="+mj-lt"/>
              <a:buAutoNum type="arabicPeriod"/>
            </a:pPr>
            <a:r>
              <a:rPr lang="en-US" sz="2300" dirty="0" smtClean="0"/>
              <a:t>The </a:t>
            </a:r>
            <a:r>
              <a:rPr lang="en-US" sz="2300" dirty="0" err="1" smtClean="0"/>
              <a:t>Decameron</a:t>
            </a:r>
            <a:r>
              <a:rPr lang="en-US" sz="2300" dirty="0" smtClean="0"/>
              <a:t> presents both </a:t>
            </a:r>
            <a:r>
              <a:rPr lang="en-US" sz="2300" b="1" u="sng" dirty="0" smtClean="0">
                <a:solidFill>
                  <a:srgbClr val="00B0F0"/>
                </a:solidFill>
              </a:rPr>
              <a:t>tragic</a:t>
            </a:r>
            <a:r>
              <a:rPr lang="en-US" sz="2300" dirty="0" smtClean="0"/>
              <a:t> and </a:t>
            </a:r>
            <a:r>
              <a:rPr lang="en-US" sz="2300" b="1" u="sng" dirty="0" smtClean="0">
                <a:solidFill>
                  <a:srgbClr val="00B0F0"/>
                </a:solidFill>
              </a:rPr>
              <a:t>comic</a:t>
            </a:r>
            <a:r>
              <a:rPr lang="en-US" sz="2300" dirty="0" smtClean="0"/>
              <a:t> views of life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9"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9"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9" accel="50000" decel="5000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Decameron</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066800" y="1550034"/>
            <a:ext cx="7467600" cy="5040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Machiavelli</a:t>
            </a:r>
            <a:endParaRPr lang="en-US" dirty="0"/>
          </a:p>
        </p:txBody>
      </p:sp>
      <p:pic>
        <p:nvPicPr>
          <p:cNvPr id="4" name="Picture 3"/>
          <p:cNvPicPr/>
          <p:nvPr/>
        </p:nvPicPr>
        <p:blipFill>
          <a:blip r:embed="rId2" cstate="print"/>
          <a:srcRect/>
          <a:stretch>
            <a:fillRect/>
          </a:stretch>
        </p:blipFill>
        <p:spPr bwMode="auto">
          <a:xfrm>
            <a:off x="2895600" y="1600200"/>
            <a:ext cx="3886199" cy="487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Renaissance Writers</a:t>
            </a:r>
          </a:p>
        </p:txBody>
      </p:sp>
      <p:sp>
        <p:nvSpPr>
          <p:cNvPr id="3" name="Content Placeholder 2"/>
          <p:cNvSpPr>
            <a:spLocks noGrp="1"/>
          </p:cNvSpPr>
          <p:nvPr>
            <p:ph idx="1"/>
          </p:nvPr>
        </p:nvSpPr>
        <p:spPr>
          <a:xfrm>
            <a:off x="152400" y="1783560"/>
            <a:ext cx="9220200" cy="4572000"/>
          </a:xfrm>
        </p:spPr>
        <p:txBody>
          <a:bodyPr/>
          <a:lstStyle/>
          <a:p>
            <a:pPr marL="969264" lvl="1" indent="-514350">
              <a:buFont typeface="+mj-lt"/>
              <a:buAutoNum type="alphaLcPeriod" startAt="3"/>
            </a:pPr>
            <a:r>
              <a:rPr lang="en-US" dirty="0" smtClean="0"/>
              <a:t>Machiavelli</a:t>
            </a:r>
            <a:endParaRPr lang="en-US" sz="2400" dirty="0"/>
          </a:p>
          <a:p>
            <a:pPr marL="1225296" lvl="2" indent="-514350">
              <a:buFont typeface="+mj-lt"/>
              <a:buAutoNum type="romanLcPeriod"/>
            </a:pPr>
            <a:r>
              <a:rPr lang="en-US" sz="2100" dirty="0" smtClean="0"/>
              <a:t>Wrote </a:t>
            </a:r>
            <a:r>
              <a:rPr lang="en-US" sz="2100" b="1" u="sng" dirty="0">
                <a:solidFill>
                  <a:srgbClr val="3366FF"/>
                </a:solidFill>
              </a:rPr>
              <a:t>The Prince</a:t>
            </a:r>
            <a:r>
              <a:rPr lang="en-US" sz="2100" b="1" u="sng" dirty="0" smtClean="0">
                <a:solidFill>
                  <a:srgbClr val="3366FF"/>
                </a:solidFill>
              </a:rPr>
              <a:t> </a:t>
            </a:r>
            <a:endParaRPr lang="en-US" sz="2100" b="1" u="sng" dirty="0">
              <a:solidFill>
                <a:srgbClr val="3366FF"/>
              </a:solidFill>
            </a:endParaRPr>
          </a:p>
          <a:p>
            <a:pPr marL="1225296" lvl="2" indent="-514350">
              <a:buFont typeface="+mj-lt"/>
              <a:buAutoNum type="romanLcPeriod"/>
            </a:pPr>
            <a:r>
              <a:rPr lang="en-US" sz="2100" dirty="0" smtClean="0"/>
              <a:t>Explains </a:t>
            </a:r>
            <a:r>
              <a:rPr lang="en-US" sz="2100" dirty="0"/>
              <a:t>how a </a:t>
            </a:r>
            <a:r>
              <a:rPr lang="en-US" sz="2100" b="1" u="sng" dirty="0">
                <a:solidFill>
                  <a:srgbClr val="3366FF"/>
                </a:solidFill>
              </a:rPr>
              <a:t>ruler</a:t>
            </a:r>
            <a:r>
              <a:rPr lang="en-US" sz="2100" dirty="0"/>
              <a:t> can gain power and keep it in spite of his </a:t>
            </a:r>
            <a:r>
              <a:rPr lang="en-US" sz="2100" dirty="0" smtClean="0"/>
              <a:t>enemies</a:t>
            </a:r>
            <a:endParaRPr lang="en-US" sz="2100" dirty="0"/>
          </a:p>
          <a:p>
            <a:pPr marL="1225296" lvl="2" indent="-514350">
              <a:buFont typeface="+mj-lt"/>
              <a:buAutoNum type="romanLcPeriod"/>
            </a:pPr>
            <a:r>
              <a:rPr lang="en-US" sz="2100" dirty="0" smtClean="0"/>
              <a:t>Said </a:t>
            </a:r>
            <a:r>
              <a:rPr lang="en-US" sz="2100" dirty="0"/>
              <a:t>most people are </a:t>
            </a:r>
            <a:r>
              <a:rPr lang="en-US" sz="2100" b="1" u="sng" dirty="0">
                <a:solidFill>
                  <a:srgbClr val="3366FF"/>
                </a:solidFill>
              </a:rPr>
              <a:t>selfish,</a:t>
            </a:r>
            <a:r>
              <a:rPr lang="en-US" sz="2100" dirty="0"/>
              <a:t> fickle, and </a:t>
            </a:r>
            <a:r>
              <a:rPr lang="en-US" sz="2100" b="1" u="sng" dirty="0" smtClean="0">
                <a:solidFill>
                  <a:srgbClr val="3366FF"/>
                </a:solidFill>
              </a:rPr>
              <a:t>corrupt</a:t>
            </a:r>
            <a:endParaRPr lang="en-US" sz="2100" b="1" u="sng" dirty="0">
              <a:solidFill>
                <a:srgbClr val="3366FF"/>
              </a:solidFill>
            </a:endParaRPr>
          </a:p>
          <a:p>
            <a:pPr marL="1225296" lvl="2" indent="-514350">
              <a:buFont typeface="+mj-lt"/>
              <a:buAutoNum type="romanLcPeriod"/>
            </a:pPr>
            <a:r>
              <a:rPr lang="en-US" sz="2100" dirty="0" smtClean="0"/>
              <a:t>Not </a:t>
            </a:r>
            <a:r>
              <a:rPr lang="en-US" sz="2100" dirty="0"/>
              <a:t>concerned with what was morally right but what was </a:t>
            </a:r>
            <a:r>
              <a:rPr lang="en-US" sz="2100" b="1" u="sng" dirty="0">
                <a:solidFill>
                  <a:srgbClr val="3366FF"/>
                </a:solidFill>
              </a:rPr>
              <a:t>politically</a:t>
            </a:r>
            <a:r>
              <a:rPr lang="en-US" sz="2100" dirty="0"/>
              <a:t> </a:t>
            </a:r>
            <a:r>
              <a:rPr lang="en-US" sz="2100" b="1" u="sng" dirty="0" smtClean="0">
                <a:solidFill>
                  <a:srgbClr val="3366FF"/>
                </a:solidFill>
              </a:rPr>
              <a:t>effective</a:t>
            </a:r>
            <a:endParaRPr lang="en-US" sz="2100" b="1" u="sng" dirty="0">
              <a:solidFill>
                <a:srgbClr val="3366FF"/>
              </a:solidFill>
            </a:endParaRPr>
          </a:p>
          <a:p>
            <a:pPr marL="1225296" lvl="2" indent="-514350">
              <a:buFont typeface="+mj-lt"/>
              <a:buAutoNum type="romanLcPeriod"/>
            </a:pPr>
            <a:r>
              <a:rPr lang="en-US" sz="2100" dirty="0" smtClean="0"/>
              <a:t>This </a:t>
            </a:r>
            <a:r>
              <a:rPr lang="en-US" sz="2100" dirty="0"/>
              <a:t>may involve </a:t>
            </a:r>
            <a:r>
              <a:rPr lang="en-US" sz="2100" b="1" u="sng" dirty="0">
                <a:solidFill>
                  <a:srgbClr val="3366FF"/>
                </a:solidFill>
              </a:rPr>
              <a:t>misleading</a:t>
            </a:r>
            <a:r>
              <a:rPr lang="en-US" sz="2100" dirty="0"/>
              <a:t> your people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77333" y="1828800"/>
            <a:ext cx="8382000" cy="4714875"/>
          </a:xfrm>
          <a:prstGeom prst="rect">
            <a:avLst/>
          </a:prstGeom>
          <a:noFill/>
          <a:ln w="9525">
            <a:noFill/>
            <a:miter lim="800000"/>
            <a:headEnd/>
            <a:tailEnd/>
          </a:ln>
        </p:spPr>
      </p:pic>
      <p:sp>
        <p:nvSpPr>
          <p:cNvPr id="5" name="Title 4"/>
          <p:cNvSpPr>
            <a:spLocks noGrp="1"/>
          </p:cNvSpPr>
          <p:nvPr>
            <p:ph type="title"/>
          </p:nvPr>
        </p:nvSpPr>
        <p:spPr/>
        <p:txBody>
          <a:bodyPr/>
          <a:lstStyle/>
          <a:p>
            <a:r>
              <a:rPr lang="en-US" sz="3600" dirty="0" smtClean="0"/>
              <a:t>Machiavelli in Assassin’s Creed</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Northern Renaissance Writers</a:t>
            </a:r>
            <a:endParaRPr lang="en-US"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740057" y="1770063"/>
            <a:ext cx="3488762" cy="4525962"/>
          </a:xfrm>
          <a:prstGeom prst="rect">
            <a:avLst/>
          </a:prstGeom>
          <a:noFill/>
          <a:ln w="9525">
            <a:noFill/>
            <a:miter lim="800000"/>
            <a:headEnd/>
            <a:tailEnd/>
          </a:ln>
        </p:spPr>
      </p:pic>
      <p:pic>
        <p:nvPicPr>
          <p:cNvPr id="5123" name="Picture 3"/>
          <p:cNvPicPr>
            <a:picLocks noGrp="1" noChangeAspect="1" noChangeArrowheads="1"/>
          </p:cNvPicPr>
          <p:nvPr>
            <p:ph sz="half" idx="2"/>
          </p:nvPr>
        </p:nvPicPr>
        <p:blipFill>
          <a:blip r:embed="rId3" cstate="print"/>
          <a:srcRect/>
          <a:stretch>
            <a:fillRect/>
          </a:stretch>
        </p:blipFill>
        <p:spPr bwMode="auto">
          <a:xfrm>
            <a:off x="5029200" y="1762371"/>
            <a:ext cx="3276600" cy="4519448"/>
          </a:xfrm>
          <a:prstGeom prst="rect">
            <a:avLst/>
          </a:prstGeom>
          <a:noFill/>
          <a:ln w="9525">
            <a:noFill/>
            <a:miter lim="800000"/>
            <a:headEnd/>
            <a:tailEnd/>
          </a:ln>
        </p:spPr>
      </p:pic>
      <p:sp>
        <p:nvSpPr>
          <p:cNvPr id="5" name="TextBox 4"/>
          <p:cNvSpPr txBox="1"/>
          <p:nvPr/>
        </p:nvSpPr>
        <p:spPr>
          <a:xfrm>
            <a:off x="762000" y="1600200"/>
            <a:ext cx="2169171" cy="369332"/>
          </a:xfrm>
          <a:prstGeom prst="rect">
            <a:avLst/>
          </a:prstGeom>
          <a:noFill/>
        </p:spPr>
        <p:txBody>
          <a:bodyPr wrap="none" rtlCol="0">
            <a:spAutoFit/>
          </a:bodyPr>
          <a:lstStyle/>
          <a:p>
            <a:r>
              <a:rPr lang="en-US" dirty="0" smtClean="0"/>
              <a:t>William Shakespeare</a:t>
            </a:r>
            <a:endParaRPr lang="en-US" dirty="0"/>
          </a:p>
        </p:txBody>
      </p:sp>
      <p:sp>
        <p:nvSpPr>
          <p:cNvPr id="6" name="TextBox 5"/>
          <p:cNvSpPr txBox="1"/>
          <p:nvPr/>
        </p:nvSpPr>
        <p:spPr>
          <a:xfrm>
            <a:off x="5181600" y="1600200"/>
            <a:ext cx="1507557" cy="369332"/>
          </a:xfrm>
          <a:prstGeom prst="rect">
            <a:avLst/>
          </a:prstGeom>
          <a:noFill/>
        </p:spPr>
        <p:txBody>
          <a:bodyPr wrap="none" rtlCol="0">
            <a:spAutoFit/>
          </a:bodyPr>
          <a:lstStyle/>
          <a:p>
            <a:r>
              <a:rPr lang="en-US" dirty="0" smtClean="0"/>
              <a:t>Thomas More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qualities do people look for in a leader?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Renaissance Writers</a:t>
            </a:r>
            <a:endParaRPr lang="en-US" dirty="0"/>
          </a:p>
        </p:txBody>
      </p:sp>
      <p:sp>
        <p:nvSpPr>
          <p:cNvPr id="3" name="Content Placeholder 2"/>
          <p:cNvSpPr>
            <a:spLocks noGrp="1"/>
          </p:cNvSpPr>
          <p:nvPr>
            <p:ph idx="4294967295"/>
          </p:nvPr>
        </p:nvSpPr>
        <p:spPr>
          <a:xfrm>
            <a:off x="-152400" y="1784350"/>
            <a:ext cx="9296400" cy="4572000"/>
          </a:xfrm>
        </p:spPr>
        <p:txBody>
          <a:bodyPr/>
          <a:lstStyle/>
          <a:p>
            <a:r>
              <a:rPr lang="en-US" sz="2000" dirty="0" smtClean="0"/>
              <a:t>Result: Renaissance writers wrote in </a:t>
            </a:r>
            <a:r>
              <a:rPr lang="en-US" sz="2000" b="1" u="sng" dirty="0" smtClean="0">
                <a:solidFill>
                  <a:srgbClr val="3366FF"/>
                </a:solidFill>
              </a:rPr>
              <a:t>vernacular</a:t>
            </a:r>
            <a:r>
              <a:rPr lang="en-US" sz="2000" dirty="0" smtClean="0"/>
              <a:t> and about people and life rather than about </a:t>
            </a:r>
            <a:r>
              <a:rPr lang="en-US" sz="2000" b="1" u="sng" dirty="0" smtClean="0">
                <a:solidFill>
                  <a:srgbClr val="3366FF"/>
                </a:solidFill>
              </a:rPr>
              <a:t>God</a:t>
            </a:r>
            <a:r>
              <a:rPr lang="en-US" sz="2000" dirty="0" smtClean="0"/>
              <a:t> and set many trends that are still used today by </a:t>
            </a:r>
            <a:r>
              <a:rPr lang="en-US" sz="2000" b="1" u="sng" dirty="0" smtClean="0">
                <a:solidFill>
                  <a:srgbClr val="3366FF"/>
                </a:solidFill>
              </a:rPr>
              <a:t>modern</a:t>
            </a:r>
            <a:r>
              <a:rPr lang="en-US" sz="2000" dirty="0" smtClean="0"/>
              <a:t> writers.</a:t>
            </a:r>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971800" y="2895600"/>
            <a:ext cx="3352800" cy="3688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leadership qualities are good for a country?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 terms of running a country, can the end justify the means?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Renaissance Writers</a:t>
            </a:r>
          </a:p>
        </p:txBody>
      </p:sp>
      <p:sp>
        <p:nvSpPr>
          <p:cNvPr id="3" name="Content Placeholder 2"/>
          <p:cNvSpPr>
            <a:spLocks noGrp="1"/>
          </p:cNvSpPr>
          <p:nvPr>
            <p:ph idx="1"/>
          </p:nvPr>
        </p:nvSpPr>
        <p:spPr>
          <a:xfrm>
            <a:off x="228600" y="1828800"/>
            <a:ext cx="9067800" cy="4572000"/>
          </a:xfrm>
        </p:spPr>
        <p:txBody>
          <a:bodyPr>
            <a:normAutofit/>
          </a:bodyPr>
          <a:lstStyle/>
          <a:p>
            <a:pPr marL="582930" lvl="0" indent="-514350">
              <a:buFont typeface="+mj-lt"/>
              <a:buAutoNum type="arabicPeriod"/>
            </a:pPr>
            <a:r>
              <a:rPr lang="en-US" dirty="0"/>
              <a:t>Changes</a:t>
            </a:r>
            <a:endParaRPr lang="en-US" sz="2800" dirty="0"/>
          </a:p>
          <a:p>
            <a:pPr marL="912114" lvl="1" indent="-457200">
              <a:buFont typeface="+mj-lt"/>
              <a:buAutoNum type="alphaLcPeriod"/>
            </a:pPr>
            <a:r>
              <a:rPr lang="en-US" sz="2100" dirty="0"/>
              <a:t>Many writers followed Dante who wrote in the </a:t>
            </a:r>
            <a:r>
              <a:rPr lang="en-US" sz="2100" b="1" u="sng" dirty="0" smtClean="0">
                <a:solidFill>
                  <a:srgbClr val="3366FF"/>
                </a:solidFill>
              </a:rPr>
              <a:t>vernacular</a:t>
            </a:r>
          </a:p>
          <a:p>
            <a:pPr marL="912114" lvl="1" indent="-457200">
              <a:buFont typeface="+mj-lt"/>
              <a:buAutoNum type="alphaLcPeriod"/>
            </a:pPr>
            <a:r>
              <a:rPr lang="en-US" sz="2100" dirty="0" smtClean="0"/>
              <a:t>Vernacular</a:t>
            </a:r>
            <a:r>
              <a:rPr lang="en-US" sz="2100" dirty="0"/>
              <a:t>: Writers wrote in their </a:t>
            </a:r>
            <a:r>
              <a:rPr lang="en-US" sz="2100" b="1" u="sng" dirty="0">
                <a:solidFill>
                  <a:srgbClr val="3366FF"/>
                </a:solidFill>
              </a:rPr>
              <a:t>native language </a:t>
            </a:r>
            <a:r>
              <a:rPr lang="en-US" sz="2100" dirty="0"/>
              <a:t>rather than </a:t>
            </a:r>
            <a:r>
              <a:rPr lang="en-US" sz="2100" b="1" u="sng" dirty="0">
                <a:solidFill>
                  <a:srgbClr val="3366FF"/>
                </a:solidFill>
              </a:rPr>
              <a:t>Greek</a:t>
            </a:r>
            <a:r>
              <a:rPr lang="en-US" sz="2100" dirty="0"/>
              <a:t> or </a:t>
            </a:r>
            <a:r>
              <a:rPr lang="en-US" sz="2100" b="1" u="sng" dirty="0" smtClean="0">
                <a:solidFill>
                  <a:srgbClr val="3366FF"/>
                </a:solidFill>
              </a:rPr>
              <a:t>Latin</a:t>
            </a:r>
          </a:p>
          <a:p>
            <a:pPr marL="912114" lvl="1" indent="-457200">
              <a:buFont typeface="+mj-lt"/>
              <a:buAutoNum type="alphaLcPeriod"/>
            </a:pPr>
            <a:r>
              <a:rPr lang="en-US" sz="2100" dirty="0" smtClean="0"/>
              <a:t>This </a:t>
            </a:r>
            <a:r>
              <a:rPr lang="en-US" sz="2100" dirty="0"/>
              <a:t>could include </a:t>
            </a:r>
            <a:r>
              <a:rPr lang="en-US" sz="2100" b="1" u="sng" dirty="0">
                <a:solidFill>
                  <a:srgbClr val="3366FF"/>
                </a:solidFill>
              </a:rPr>
              <a:t>Italian,</a:t>
            </a:r>
            <a:r>
              <a:rPr lang="en-US" sz="2100" dirty="0"/>
              <a:t> German, </a:t>
            </a:r>
            <a:r>
              <a:rPr lang="en-US" sz="2100" b="1" u="sng" dirty="0">
                <a:solidFill>
                  <a:srgbClr val="3366FF"/>
                </a:solidFill>
              </a:rPr>
              <a:t>English</a:t>
            </a:r>
            <a:r>
              <a:rPr lang="en-US" sz="2100" b="1" dirty="0">
                <a:solidFill>
                  <a:srgbClr val="3366FF"/>
                </a:solidFill>
              </a:rPr>
              <a:t>,</a:t>
            </a:r>
            <a:r>
              <a:rPr lang="en-US" sz="2100" dirty="0"/>
              <a:t> and </a:t>
            </a:r>
            <a:r>
              <a:rPr lang="en-US" sz="2100" dirty="0" smtClean="0"/>
              <a:t>French</a:t>
            </a:r>
          </a:p>
          <a:p>
            <a:pPr marL="912114" lvl="1" indent="-457200">
              <a:buFont typeface="+mj-lt"/>
              <a:buAutoNum type="alphaLcPeriod"/>
            </a:pPr>
            <a:r>
              <a:rPr lang="en-US" sz="2000" dirty="0" smtClean="0"/>
              <a:t>Renaissance </a:t>
            </a:r>
            <a:r>
              <a:rPr lang="en-US" sz="2000" dirty="0"/>
              <a:t>writers wrote for </a:t>
            </a:r>
            <a:r>
              <a:rPr lang="en-US" sz="2000" b="1" u="sng" dirty="0">
                <a:solidFill>
                  <a:srgbClr val="3366FF"/>
                </a:solidFill>
              </a:rPr>
              <a:t>self-expression </a:t>
            </a:r>
            <a:r>
              <a:rPr lang="en-US" sz="2000" dirty="0"/>
              <a:t>or to portray the</a:t>
            </a:r>
            <a:r>
              <a:rPr lang="en-US" sz="2000" dirty="0" smtClean="0"/>
              <a:t>     individuality </a:t>
            </a:r>
            <a:r>
              <a:rPr lang="en-US" sz="2000" dirty="0"/>
              <a:t>of their subjects- started </a:t>
            </a:r>
            <a:r>
              <a:rPr lang="en-US" sz="2000" b="1" u="sng" dirty="0">
                <a:solidFill>
                  <a:srgbClr val="3366FF"/>
                </a:solidFill>
              </a:rPr>
              <a:t>trends</a:t>
            </a:r>
            <a:r>
              <a:rPr lang="en-US" sz="2000" dirty="0"/>
              <a:t> that modern writers still follow</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Dante</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818063" y="2128044"/>
            <a:ext cx="371475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Grp="1" noChangeAspect="1" noChangeArrowheads="1"/>
          </p:cNvPicPr>
          <p:nvPr>
            <p:ph sz="half" idx="1"/>
          </p:nvPr>
        </p:nvPicPr>
        <p:blipFill>
          <a:blip r:embed="rId3" cstate="print"/>
          <a:srcRect/>
          <a:stretch>
            <a:fillRect/>
          </a:stretch>
        </p:blipFill>
        <p:spPr bwMode="auto">
          <a:xfrm>
            <a:off x="533400" y="2133600"/>
            <a:ext cx="3886200" cy="3238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Renaissance Writers</a:t>
            </a:r>
          </a:p>
        </p:txBody>
      </p:sp>
      <p:sp>
        <p:nvSpPr>
          <p:cNvPr id="3" name="Content Placeholder 2"/>
          <p:cNvSpPr>
            <a:spLocks noGrp="1"/>
          </p:cNvSpPr>
          <p:nvPr>
            <p:ph idx="1"/>
          </p:nvPr>
        </p:nvSpPr>
        <p:spPr>
          <a:xfrm>
            <a:off x="228600" y="1828800"/>
            <a:ext cx="9067800" cy="4572000"/>
          </a:xfrm>
        </p:spPr>
        <p:txBody>
          <a:bodyPr>
            <a:normAutofit/>
          </a:bodyPr>
          <a:lstStyle/>
          <a:p>
            <a:pPr marL="969264" lvl="1" indent="-514350">
              <a:buFont typeface="+mj-lt"/>
              <a:buAutoNum type="alphaLcPeriod"/>
            </a:pPr>
            <a:r>
              <a:rPr lang="en-US" sz="2800" b="1" u="sng" dirty="0" smtClean="0">
                <a:solidFill>
                  <a:srgbClr val="00B0F0"/>
                </a:solidFill>
              </a:rPr>
              <a:t>Dante</a:t>
            </a:r>
            <a:endParaRPr lang="en-US" sz="2400" b="1" u="sng" dirty="0" smtClean="0">
              <a:solidFill>
                <a:srgbClr val="00B0F0"/>
              </a:solidFill>
            </a:endParaRPr>
          </a:p>
          <a:p>
            <a:pPr marL="1282446" lvl="2" indent="-514350">
              <a:buFont typeface="+mj-lt"/>
              <a:buAutoNum type="romanLcPeriod"/>
            </a:pPr>
            <a:r>
              <a:rPr lang="en-US" sz="2200" dirty="0" smtClean="0"/>
              <a:t>Italian </a:t>
            </a:r>
            <a:r>
              <a:rPr lang="en-US" sz="2200" b="1" u="sng" dirty="0" smtClean="0">
                <a:solidFill>
                  <a:srgbClr val="00B0F0"/>
                </a:solidFill>
              </a:rPr>
              <a:t>poet</a:t>
            </a:r>
            <a:r>
              <a:rPr lang="en-US" sz="2200" dirty="0" smtClean="0"/>
              <a:t>, writer, </a:t>
            </a:r>
            <a:r>
              <a:rPr lang="en-US" sz="2200" b="1" u="sng" dirty="0" smtClean="0">
                <a:solidFill>
                  <a:srgbClr val="00B0F0"/>
                </a:solidFill>
              </a:rPr>
              <a:t>theorist</a:t>
            </a:r>
            <a:r>
              <a:rPr lang="en-US" sz="2200" dirty="0" smtClean="0"/>
              <a:t>, philosopher, and </a:t>
            </a:r>
            <a:r>
              <a:rPr lang="en-US" sz="2200" b="1" u="sng" dirty="0" smtClean="0">
                <a:solidFill>
                  <a:srgbClr val="00B0F0"/>
                </a:solidFill>
              </a:rPr>
              <a:t>political thinker</a:t>
            </a:r>
          </a:p>
          <a:p>
            <a:pPr marL="1282446" lvl="2" indent="-514350">
              <a:buFont typeface="+mj-lt"/>
              <a:buAutoNum type="romanLcPeriod"/>
            </a:pPr>
            <a:r>
              <a:rPr lang="en-US" dirty="0" smtClean="0"/>
              <a:t>Born in </a:t>
            </a:r>
            <a:r>
              <a:rPr lang="en-US" b="1" u="sng" dirty="0" smtClean="0">
                <a:solidFill>
                  <a:srgbClr val="00B0F0"/>
                </a:solidFill>
              </a:rPr>
              <a:t>Florence</a:t>
            </a:r>
            <a:r>
              <a:rPr lang="en-US" dirty="0" smtClean="0"/>
              <a:t>, Italy</a:t>
            </a:r>
            <a:endParaRPr lang="en-US" sz="2000" dirty="0" smtClean="0"/>
          </a:p>
          <a:p>
            <a:pPr marL="1282446" lvl="2" indent="-514350">
              <a:buFont typeface="+mj-lt"/>
              <a:buAutoNum type="romanLcPeriod"/>
            </a:pPr>
            <a:r>
              <a:rPr lang="en-US" dirty="0" smtClean="0"/>
              <a:t>Referred to as the “</a:t>
            </a:r>
            <a:r>
              <a:rPr lang="en-US" b="1" u="sng" dirty="0" smtClean="0">
                <a:solidFill>
                  <a:srgbClr val="00B0F0"/>
                </a:solidFill>
              </a:rPr>
              <a:t>Father of the Italian language</a:t>
            </a:r>
            <a:r>
              <a:rPr lang="en-US" dirty="0" smtClean="0"/>
              <a:t>”</a:t>
            </a:r>
            <a:endParaRPr lang="en-US" sz="2000" dirty="0" smtClean="0"/>
          </a:p>
          <a:p>
            <a:pPr marL="1282446" lvl="2" indent="-514350">
              <a:buFont typeface="+mj-lt"/>
              <a:buAutoNum type="romanLcPeriod"/>
            </a:pPr>
            <a:r>
              <a:rPr lang="en-US" dirty="0" smtClean="0"/>
              <a:t>Wrote “The </a:t>
            </a:r>
            <a:r>
              <a:rPr lang="en-US" b="1" u="sng" dirty="0" smtClean="0">
                <a:solidFill>
                  <a:srgbClr val="00B0F0"/>
                </a:solidFill>
              </a:rPr>
              <a:t>Divine Comedy</a:t>
            </a:r>
            <a:r>
              <a:rPr lang="en-US" dirty="0" smtClean="0"/>
              <a:t>” </a:t>
            </a:r>
            <a:endParaRPr lang="en-US" sz="2000" dirty="0" smtClean="0"/>
          </a:p>
          <a:p>
            <a:pPr marL="1490472" lvl="3" indent="-457200">
              <a:buFont typeface="+mj-lt"/>
              <a:buAutoNum type="arabicPeriod"/>
            </a:pPr>
            <a:r>
              <a:rPr lang="en-US" sz="2000" dirty="0" smtClean="0"/>
              <a:t>Epic poem about Dante’s travels through </a:t>
            </a:r>
            <a:r>
              <a:rPr lang="en-US" sz="2000" b="1" u="sng" dirty="0" smtClean="0">
                <a:solidFill>
                  <a:srgbClr val="00B0F0"/>
                </a:solidFill>
              </a:rPr>
              <a:t>Hell</a:t>
            </a:r>
            <a:r>
              <a:rPr lang="en-US" sz="2000" dirty="0" smtClean="0"/>
              <a:t>, Purgatory, &amp; </a:t>
            </a:r>
            <a:r>
              <a:rPr lang="en-US" sz="2000" b="1" u="sng" dirty="0" smtClean="0">
                <a:solidFill>
                  <a:srgbClr val="00B0F0"/>
                </a:solidFill>
              </a:rPr>
              <a:t>Heaven</a:t>
            </a:r>
          </a:p>
          <a:p>
            <a:pPr marL="1490472" lvl="3" indent="-457200">
              <a:buFont typeface="+mj-lt"/>
              <a:buAutoNum type="arabicPeriod"/>
            </a:pPr>
            <a:r>
              <a:rPr lang="en-US" sz="2400" b="1" u="sng" dirty="0" smtClean="0">
                <a:solidFill>
                  <a:srgbClr val="00B0F0"/>
                </a:solidFill>
              </a:rPr>
              <a:t>Broken up</a:t>
            </a:r>
            <a:r>
              <a:rPr lang="en-US" sz="2400" dirty="0" smtClean="0"/>
              <a:t> into </a:t>
            </a:r>
            <a:r>
              <a:rPr lang="en-US" sz="2400" b="1" u="sng" dirty="0" smtClean="0">
                <a:solidFill>
                  <a:srgbClr val="00B0F0"/>
                </a:solidFill>
              </a:rPr>
              <a:t>3</a:t>
            </a:r>
            <a:r>
              <a:rPr lang="en-US" sz="2400" dirty="0" smtClean="0"/>
              <a:t> parts: Inferno, </a:t>
            </a:r>
            <a:r>
              <a:rPr lang="en-US" sz="2400" dirty="0" err="1" smtClean="0"/>
              <a:t>Purgatorio</a:t>
            </a:r>
            <a:r>
              <a:rPr lang="en-US" sz="2400" dirty="0" smtClean="0"/>
              <a:t>, and  </a:t>
            </a:r>
            <a:r>
              <a:rPr lang="en-US" sz="2400" dirty="0" err="1" smtClean="0"/>
              <a:t>Paradisio</a:t>
            </a:r>
            <a:r>
              <a:rPr lang="en-US" sz="2400" dirty="0" smtClean="0"/>
              <a:t> </a:t>
            </a:r>
            <a:endParaRPr lang="en-US" sz="20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you gamers out there…</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743200" y="1600200"/>
            <a:ext cx="3429000" cy="48577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Petrarch</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2667000" y="1206457"/>
            <a:ext cx="3926554" cy="5270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105</TotalTime>
  <Words>381</Words>
  <Application>Microsoft Office PowerPoint</Application>
  <PresentationFormat>On-screen Show (4:3)</PresentationFormat>
  <Paragraphs>60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Metro</vt:lpstr>
      <vt:lpstr>The Renaissance</vt:lpstr>
      <vt:lpstr>What qualities do people look for in a leader?</vt:lpstr>
      <vt:lpstr>What leadership qualities are good for a country?</vt:lpstr>
      <vt:lpstr>In terms of running a country, can the end justify the means?</vt:lpstr>
      <vt:lpstr>Renaissance Writers</vt:lpstr>
      <vt:lpstr>Dante</vt:lpstr>
      <vt:lpstr>Renaissance Writers</vt:lpstr>
      <vt:lpstr>For you gamers out there…</vt:lpstr>
      <vt:lpstr>Petrarch</vt:lpstr>
      <vt:lpstr>Renaissance Writers</vt:lpstr>
      <vt:lpstr>Sonnet about Laura</vt:lpstr>
      <vt:lpstr>Slide 12</vt:lpstr>
      <vt:lpstr>Boccaccio</vt:lpstr>
      <vt:lpstr>Renaissance Writers</vt:lpstr>
      <vt:lpstr>The Decameron</vt:lpstr>
      <vt:lpstr>Machiavelli</vt:lpstr>
      <vt:lpstr>Renaissance Writers</vt:lpstr>
      <vt:lpstr>Machiavelli in Assassin’s Creed</vt:lpstr>
      <vt:lpstr>Northern Renaissance Writers</vt:lpstr>
      <vt:lpstr>Renaissance Writers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Renaissance</dc:title>
  <dc:creator>karl.sagan</dc:creator>
  <cp:lastModifiedBy>mbolanos</cp:lastModifiedBy>
  <cp:revision>10</cp:revision>
  <dcterms:created xsi:type="dcterms:W3CDTF">2011-03-07T23:13:07Z</dcterms:created>
  <dcterms:modified xsi:type="dcterms:W3CDTF">2014-06-17T21:11:02Z</dcterms:modified>
</cp:coreProperties>
</file>