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3" r:id="rId4"/>
    <p:sldId id="258" r:id="rId5"/>
    <p:sldId id="262" r:id="rId6"/>
    <p:sldId id="275" r:id="rId7"/>
    <p:sldId id="264" r:id="rId8"/>
    <p:sldId id="265" r:id="rId9"/>
    <p:sldId id="266" r:id="rId10"/>
    <p:sldId id="267" r:id="rId11"/>
    <p:sldId id="259" r:id="rId12"/>
    <p:sldId id="268" r:id="rId13"/>
    <p:sldId id="278" r:id="rId14"/>
    <p:sldId id="269" r:id="rId15"/>
    <p:sldId id="260" r:id="rId16"/>
    <p:sldId id="270" r:id="rId17"/>
    <p:sldId id="271" r:id="rId18"/>
    <p:sldId id="272" r:id="rId19"/>
    <p:sldId id="273" r:id="rId20"/>
    <p:sldId id="261" r:id="rId21"/>
    <p:sldId id="274" r:id="rId22"/>
    <p:sldId id="276" r:id="rId23"/>
    <p:sldId id="277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4723-D748-AB42-BAC6-3F14D095EE6B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048000"/>
            <a:ext cx="1123950" cy="7715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4723-D748-AB42-BAC6-3F14D095EE6B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3A00-5CBB-E144-A919-E3C42A5A96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4723-D748-AB42-BAC6-3F14D095EE6B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3A00-5CBB-E144-A919-E3C42A5A96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4723-D748-AB42-BAC6-3F14D095EE6B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3A00-5CBB-E144-A919-E3C42A5A96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4723-D748-AB42-BAC6-3F14D095EE6B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3A00-5CBB-E144-A919-E3C42A5A96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4723-D748-AB42-BAC6-3F14D095EE6B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3A00-5CBB-E144-A919-E3C42A5A96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4723-D748-AB42-BAC6-3F14D095EE6B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3A00-5CBB-E144-A919-E3C42A5A96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4723-D748-AB42-BAC6-3F14D095EE6B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3A00-5CBB-E144-A919-E3C42A5A96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4723-D748-AB42-BAC6-3F14D095EE6B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3A00-5CBB-E144-A919-E3C42A5A96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4723-D748-AB42-BAC6-3F14D095EE6B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3A00-5CBB-E144-A919-E3C42A5A9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4723-D748-AB42-BAC6-3F14D095EE6B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3A00-5CBB-E144-A919-E3C42A5A96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4723-D748-AB42-BAC6-3F14D095EE6B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D3A00-5CBB-E144-A919-E3C42A5A96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D3A00-5CBB-E144-A919-E3C42A5A96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84723-D748-AB42-BAC6-3F14D095EE6B}" type="datetimeFigureOut">
              <a:rPr lang="en-US" smtClean="0"/>
              <a:pPr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The Renaissance</a:t>
            </a:r>
            <a:br>
              <a:rPr lang="en-US" b="1" dirty="0" smtClean="0"/>
            </a:br>
            <a:r>
              <a:rPr lang="en-US" sz="3100" b="1" dirty="0" smtClean="0"/>
              <a:t>Outcome: Renaissance Painters/Sculptors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642" y="2343307"/>
            <a:ext cx="5355558" cy="42844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 rot="20048155">
            <a:off x="1805657" y="2577657"/>
            <a:ext cx="2191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Florence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Donatello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935980"/>
            <a:ext cx="3254081" cy="44906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636" y="1935979"/>
            <a:ext cx="3177977" cy="4545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Famous Artists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96897" y="2209800"/>
            <a:ext cx="9440897" cy="3657600"/>
          </a:xfrm>
        </p:spPr>
        <p:txBody>
          <a:bodyPr/>
          <a:lstStyle/>
          <a:p>
            <a:pPr lvl="1">
              <a:buFont typeface="+mj-lt"/>
              <a:buAutoNum type="alphaLcPeriod" startAt="2"/>
            </a:pPr>
            <a:r>
              <a:rPr lang="en-US" sz="2400" b="1" u="sng" dirty="0" smtClean="0">
                <a:solidFill>
                  <a:srgbClr val="3366FF"/>
                </a:solidFill>
              </a:rPr>
              <a:t>Donatello</a:t>
            </a:r>
            <a:endParaRPr lang="en-US" sz="2000" b="1" u="sng" dirty="0" smtClean="0">
              <a:solidFill>
                <a:srgbClr val="3366FF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Made sculpture more realistic by carving natural postures and expression that revealed </a:t>
            </a:r>
            <a:r>
              <a:rPr lang="en-US" b="1" u="sng" dirty="0" smtClean="0">
                <a:solidFill>
                  <a:srgbClr val="3366FF"/>
                </a:solidFill>
              </a:rPr>
              <a:t>personality</a:t>
            </a:r>
            <a:r>
              <a:rPr lang="en-US" dirty="0" smtClean="0"/>
              <a:t>.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b="1" u="sng" dirty="0" smtClean="0">
                <a:solidFill>
                  <a:srgbClr val="0070C0"/>
                </a:solidFill>
              </a:rPr>
              <a:t>Equestrian Statue of </a:t>
            </a:r>
            <a:r>
              <a:rPr lang="en-US" b="1" u="sng" dirty="0" err="1" smtClean="0">
                <a:solidFill>
                  <a:srgbClr val="0070C0"/>
                </a:solidFill>
              </a:rPr>
              <a:t>Gattamelata</a:t>
            </a:r>
            <a:endParaRPr lang="en-US" b="1" u="sng" dirty="0" smtClean="0">
              <a:solidFill>
                <a:srgbClr val="0070C0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Also sculpted a </a:t>
            </a:r>
            <a:r>
              <a:rPr lang="en-US" b="1" u="sng" dirty="0" smtClean="0">
                <a:solidFill>
                  <a:srgbClr val="3366FF"/>
                </a:solidFill>
              </a:rPr>
              <a:t>David</a:t>
            </a:r>
            <a:r>
              <a:rPr lang="en-US" dirty="0" smtClean="0"/>
              <a:t>- favorite subject of Renaissance </a:t>
            </a:r>
            <a:r>
              <a:rPr lang="en-US" b="1" u="sng" dirty="0" smtClean="0">
                <a:solidFill>
                  <a:srgbClr val="3366FF"/>
                </a:solidFill>
              </a:rPr>
              <a:t>sculptors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Donatello’s David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436" y="1887939"/>
            <a:ext cx="3654280" cy="45551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Donatello’s Equestrian Statue of </a:t>
            </a:r>
            <a:r>
              <a:rPr lang="en-US" dirty="0" err="1" smtClean="0"/>
              <a:t>Gattamelata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30114" y="1953322"/>
            <a:ext cx="3526442" cy="4773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Leonardo </a:t>
            </a:r>
            <a:r>
              <a:rPr lang="en-US" dirty="0" err="1" smtClean="0"/>
              <a:t>da</a:t>
            </a:r>
            <a:r>
              <a:rPr lang="en-US" dirty="0" smtClean="0"/>
              <a:t> Vinci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809" y="1985302"/>
            <a:ext cx="3785432" cy="4589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Famous Artists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71121" y="2209800"/>
            <a:ext cx="9515121" cy="3657600"/>
          </a:xfrm>
        </p:spPr>
        <p:txBody>
          <a:bodyPr/>
          <a:lstStyle/>
          <a:p>
            <a:pPr lvl="1">
              <a:buFont typeface="+mj-lt"/>
              <a:buAutoNum type="alphaLcPeriod" startAt="3"/>
            </a:pPr>
            <a:r>
              <a:rPr lang="en-US" sz="2400" b="1" u="sng" dirty="0" smtClean="0">
                <a:solidFill>
                  <a:srgbClr val="3366FF"/>
                </a:solidFill>
              </a:rPr>
              <a:t>Leonardo </a:t>
            </a:r>
            <a:r>
              <a:rPr lang="en-US" sz="2400" b="1" u="sng" dirty="0" err="1" smtClean="0">
                <a:solidFill>
                  <a:srgbClr val="3366FF"/>
                </a:solidFill>
              </a:rPr>
              <a:t>da</a:t>
            </a:r>
            <a:r>
              <a:rPr lang="en-US" sz="2400" b="1" u="sng" dirty="0" smtClean="0">
                <a:solidFill>
                  <a:srgbClr val="3366FF"/>
                </a:solidFill>
              </a:rPr>
              <a:t> Vinci</a:t>
            </a:r>
            <a:endParaRPr lang="en-US" sz="2000" b="1" u="sng" dirty="0" smtClean="0">
              <a:solidFill>
                <a:srgbClr val="3366FF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sz="2100" b="1" u="sng" dirty="0" smtClean="0">
                <a:solidFill>
                  <a:srgbClr val="3366FF"/>
                </a:solidFill>
              </a:rPr>
              <a:t>Painter,</a:t>
            </a:r>
            <a:r>
              <a:rPr lang="en-US" sz="2100" dirty="0" smtClean="0"/>
              <a:t> sculptor, inventor, and </a:t>
            </a:r>
            <a:r>
              <a:rPr lang="en-US" sz="2100" b="1" u="sng" dirty="0" smtClean="0">
                <a:solidFill>
                  <a:srgbClr val="3366FF"/>
                </a:solidFill>
              </a:rPr>
              <a:t>scientist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100" dirty="0" smtClean="0"/>
              <a:t>Interested in </a:t>
            </a:r>
            <a:r>
              <a:rPr lang="en-US" sz="2100" b="1" u="sng" dirty="0" smtClean="0">
                <a:solidFill>
                  <a:srgbClr val="3366FF"/>
                </a:solidFill>
              </a:rPr>
              <a:t>how things work </a:t>
            </a:r>
            <a:r>
              <a:rPr lang="en-US" sz="2100" dirty="0" smtClean="0"/>
              <a:t>(veins in a leaf and muscle work)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Famous works: 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b="1" u="sng" dirty="0" smtClean="0">
                <a:solidFill>
                  <a:srgbClr val="3366FF"/>
                </a:solidFill>
              </a:rPr>
              <a:t>The Mona Lisa</a:t>
            </a:r>
            <a:endParaRPr lang="en-US" dirty="0" smtClean="0"/>
          </a:p>
          <a:p>
            <a:pPr marL="1885950" lvl="3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b="1" u="sng" dirty="0" smtClean="0">
                <a:solidFill>
                  <a:srgbClr val="3366FF"/>
                </a:solidFill>
              </a:rPr>
              <a:t>Last Supper</a:t>
            </a:r>
            <a:endParaRPr lang="en-US" dirty="0" smtClean="0"/>
          </a:p>
          <a:p>
            <a:pPr marL="1885950" lvl="3" indent="-514350">
              <a:buFont typeface="+mj-lt"/>
              <a:buAutoNum type="arabicPeriod"/>
            </a:pPr>
            <a:r>
              <a:rPr lang="en-US" dirty="0" smtClean="0"/>
              <a:t>Virgin on the Rocks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100" dirty="0" smtClean="0"/>
              <a:t>The </a:t>
            </a:r>
            <a:r>
              <a:rPr lang="en-US" sz="2100" b="1" u="sng" dirty="0" err="1" smtClean="0">
                <a:solidFill>
                  <a:srgbClr val="3366FF"/>
                </a:solidFill>
              </a:rPr>
              <a:t>Da</a:t>
            </a:r>
            <a:r>
              <a:rPr lang="en-US" sz="2100" b="1" u="sng" dirty="0" smtClean="0">
                <a:solidFill>
                  <a:srgbClr val="3366FF"/>
                </a:solidFill>
              </a:rPr>
              <a:t> Vinci Code </a:t>
            </a:r>
            <a:r>
              <a:rPr lang="en-US" sz="2100" dirty="0" smtClean="0"/>
              <a:t>featured many of his paintings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656097"/>
          </a:xfrm>
        </p:spPr>
        <p:txBody>
          <a:bodyPr/>
          <a:lstStyle/>
          <a:p>
            <a:r>
              <a:rPr lang="en-US" dirty="0" smtClean="0"/>
              <a:t>The Mona Lisa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705" y="766394"/>
            <a:ext cx="4087360" cy="60927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Last Supper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4" y="1438836"/>
            <a:ext cx="9161766" cy="5051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0" y="4403634"/>
            <a:ext cx="9144000" cy="5772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 flipV="1">
            <a:off x="4461696" y="3166657"/>
            <a:ext cx="610287" cy="5442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</a:t>
            </a:r>
            <a:r>
              <a:rPr lang="en-US" dirty="0" smtClean="0"/>
              <a:t> Vinci Sketches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60" y="1315709"/>
            <a:ext cx="3834026" cy="5308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040" y="1657095"/>
            <a:ext cx="48260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Raphael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122" y="1335934"/>
            <a:ext cx="3703444" cy="50602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Renaissance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9144000" cy="3657600"/>
          </a:xfrm>
        </p:spPr>
        <p:txBody>
          <a:bodyPr>
            <a:normAutofit/>
          </a:bodyPr>
          <a:lstStyle/>
          <a:p>
            <a:pPr lvl="0">
              <a:buFont typeface="+mj-lt"/>
              <a:buAutoNum type="arabicPeriod"/>
            </a:pPr>
            <a:r>
              <a:rPr lang="en-US" b="1" dirty="0" smtClean="0"/>
              <a:t>Renaissance Art</a:t>
            </a:r>
            <a:endParaRPr lang="en-US" sz="2000" dirty="0" smtClean="0"/>
          </a:p>
          <a:p>
            <a:pPr lvl="1">
              <a:buFont typeface="+mj-lt"/>
              <a:buAutoNum type="alphaLcPeriod"/>
            </a:pPr>
            <a:r>
              <a:rPr lang="en-US" sz="1900" dirty="0" smtClean="0"/>
              <a:t>Artists were supported by </a:t>
            </a:r>
            <a:r>
              <a:rPr lang="en-US" sz="1900" b="1" u="sng" dirty="0" smtClean="0">
                <a:solidFill>
                  <a:srgbClr val="3366FF"/>
                </a:solidFill>
              </a:rPr>
              <a:t>patrons</a:t>
            </a:r>
            <a:r>
              <a:rPr lang="en-US" sz="1900" dirty="0" smtClean="0"/>
              <a:t> like Isabella </a:t>
            </a:r>
            <a:r>
              <a:rPr lang="en-US" sz="1900" dirty="0" err="1" smtClean="0"/>
              <a:t>d’Este</a:t>
            </a:r>
            <a:r>
              <a:rPr lang="en-US" sz="1900" dirty="0" smtClean="0"/>
              <a:t> and the </a:t>
            </a:r>
            <a:r>
              <a:rPr lang="en-US" sz="1900" b="1" u="sng" dirty="0" smtClean="0">
                <a:solidFill>
                  <a:srgbClr val="3366FF"/>
                </a:solidFill>
              </a:rPr>
              <a:t>Medici</a:t>
            </a:r>
          </a:p>
          <a:p>
            <a:pPr lvl="1">
              <a:buFont typeface="+mj-lt"/>
              <a:buAutoNum type="alphaLcPeriod"/>
            </a:pPr>
            <a:r>
              <a:rPr lang="en-US" sz="1900" dirty="0" smtClean="0"/>
              <a:t>Medieval artists used </a:t>
            </a:r>
            <a:r>
              <a:rPr lang="en-US" sz="1900" b="1" u="sng" dirty="0" smtClean="0">
                <a:solidFill>
                  <a:srgbClr val="3366FF"/>
                </a:solidFill>
              </a:rPr>
              <a:t>religious subjects </a:t>
            </a:r>
            <a:r>
              <a:rPr lang="en-US" sz="1900" dirty="0" smtClean="0"/>
              <a:t>to convey a spiritual ideal</a:t>
            </a:r>
          </a:p>
          <a:p>
            <a:pPr lvl="1">
              <a:buFont typeface="+mj-lt"/>
              <a:buAutoNum type="alphaLcPeriod"/>
            </a:pPr>
            <a:r>
              <a:rPr lang="en-US" sz="1900" dirty="0" smtClean="0"/>
              <a:t>Renaissance artists will portray religious subjects but will use realistic styles copied from classical models &amp; </a:t>
            </a:r>
            <a:r>
              <a:rPr lang="en-US" sz="1900" b="1" u="sng" dirty="0" smtClean="0">
                <a:solidFill>
                  <a:srgbClr val="3366FF"/>
                </a:solidFill>
              </a:rPr>
              <a:t>Greece</a:t>
            </a:r>
            <a:r>
              <a:rPr lang="en-US" sz="1900" dirty="0" smtClean="0"/>
              <a:t> and </a:t>
            </a:r>
            <a:r>
              <a:rPr lang="en-US" sz="1900" b="1" u="sng" dirty="0" smtClean="0">
                <a:solidFill>
                  <a:srgbClr val="3366FF"/>
                </a:solidFill>
              </a:rPr>
              <a:t>Rome</a:t>
            </a:r>
          </a:p>
          <a:p>
            <a:pPr lvl="1">
              <a:buFont typeface="+mj-lt"/>
              <a:buAutoNum type="alphaLcPeriod"/>
            </a:pPr>
            <a:r>
              <a:rPr lang="en-US" sz="1900" dirty="0" smtClean="0"/>
              <a:t>Renaissance painters used </a:t>
            </a:r>
            <a:r>
              <a:rPr lang="en-US" sz="1900" b="1" u="sng" dirty="0" smtClean="0">
                <a:solidFill>
                  <a:srgbClr val="3366FF"/>
                </a:solidFill>
              </a:rPr>
              <a:t>perspective</a:t>
            </a:r>
            <a:r>
              <a:rPr lang="en-US" sz="1900" dirty="0" smtClean="0"/>
              <a:t> which showed </a:t>
            </a:r>
            <a:r>
              <a:rPr lang="en-US" sz="1900" b="1" u="sng" dirty="0" smtClean="0">
                <a:solidFill>
                  <a:srgbClr val="3366FF"/>
                </a:solidFill>
              </a:rPr>
              <a:t>three</a:t>
            </a:r>
            <a:r>
              <a:rPr lang="en-US" sz="1900" dirty="0" smtClean="0"/>
              <a:t> dimensions on a flat surface with a vanishing point in the middle</a:t>
            </a:r>
          </a:p>
          <a:p>
            <a:pPr lvl="1">
              <a:buFont typeface="+mj-lt"/>
              <a:buAutoNum type="alphaLcPeriod"/>
            </a:pPr>
            <a:r>
              <a:rPr lang="en-US" sz="1900" dirty="0" smtClean="0"/>
              <a:t>Often times </a:t>
            </a:r>
            <a:r>
              <a:rPr lang="en-US" sz="1900" b="1" u="sng" dirty="0" smtClean="0">
                <a:solidFill>
                  <a:srgbClr val="0070C0"/>
                </a:solidFill>
              </a:rPr>
              <a:t>fresco</a:t>
            </a:r>
            <a:r>
              <a:rPr lang="en-US" sz="1900" dirty="0" smtClean="0"/>
              <a:t> was used: painting on </a:t>
            </a:r>
            <a:r>
              <a:rPr lang="en-US" sz="1900" b="1" u="sng" dirty="0" smtClean="0">
                <a:solidFill>
                  <a:srgbClr val="0070C0"/>
                </a:solidFill>
              </a:rPr>
              <a:t>wet plaster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Famous Artists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38132" y="2209800"/>
            <a:ext cx="9482132" cy="3657600"/>
          </a:xfrm>
        </p:spPr>
        <p:txBody>
          <a:bodyPr/>
          <a:lstStyle/>
          <a:p>
            <a:pPr lvl="1">
              <a:buFont typeface="+mj-lt"/>
              <a:buAutoNum type="alphaLcPeriod" startAt="4"/>
            </a:pPr>
            <a:r>
              <a:rPr lang="en-US" sz="2400" b="1" u="sng" dirty="0" smtClean="0">
                <a:solidFill>
                  <a:srgbClr val="3366FF"/>
                </a:solidFill>
              </a:rPr>
              <a:t>Raphael</a:t>
            </a:r>
            <a:endParaRPr lang="en-US" sz="2000" b="1" u="sng" dirty="0" smtClean="0">
              <a:solidFill>
                <a:srgbClr val="3366FF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Learned from studying </a:t>
            </a:r>
            <a:r>
              <a:rPr lang="en-US" sz="2300" b="1" u="sng" dirty="0" smtClean="0">
                <a:solidFill>
                  <a:srgbClr val="3366FF"/>
                </a:solidFill>
              </a:rPr>
              <a:t>Leonardo</a:t>
            </a:r>
            <a:r>
              <a:rPr lang="en-US" sz="2300" dirty="0" smtClean="0"/>
              <a:t> and </a:t>
            </a:r>
            <a:r>
              <a:rPr lang="en-US" sz="2300" b="1" u="sng" dirty="0" smtClean="0">
                <a:solidFill>
                  <a:srgbClr val="3366FF"/>
                </a:solidFill>
              </a:rPr>
              <a:t>Michelangelo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One of favorite subjects was </a:t>
            </a:r>
            <a:r>
              <a:rPr lang="en-US" sz="2300" b="1" u="sng" dirty="0" smtClean="0">
                <a:solidFill>
                  <a:srgbClr val="3366FF"/>
                </a:solidFill>
              </a:rPr>
              <a:t>Madonna</a:t>
            </a:r>
            <a:r>
              <a:rPr lang="en-US" sz="2300" dirty="0" smtClean="0"/>
              <a:t> and Child (Virgin </a:t>
            </a:r>
            <a:r>
              <a:rPr lang="en-US" sz="2300" dirty="0" err="1" smtClean="0"/>
              <a:t>mary</a:t>
            </a:r>
            <a:r>
              <a:rPr lang="en-US" sz="2300" dirty="0" smtClean="0"/>
              <a:t>)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Famous works: </a:t>
            </a:r>
          </a:p>
          <a:p>
            <a:pPr marL="1885950" lvl="3" indent="-514350">
              <a:buFont typeface="+mj-lt"/>
              <a:buAutoNum type="romanLcPeriod"/>
            </a:pPr>
            <a:r>
              <a:rPr lang="en-US" sz="2100" b="1" u="sng" dirty="0" smtClean="0">
                <a:solidFill>
                  <a:srgbClr val="3366FF"/>
                </a:solidFill>
              </a:rPr>
              <a:t>School of Athens</a:t>
            </a:r>
            <a:r>
              <a:rPr lang="en-US" sz="2100" dirty="0" smtClean="0"/>
              <a:t> </a:t>
            </a:r>
          </a:p>
          <a:p>
            <a:pPr marL="1885950" lvl="3" indent="-514350">
              <a:buFont typeface="+mj-lt"/>
              <a:buAutoNum type="romanLcPeriod"/>
            </a:pPr>
            <a:r>
              <a:rPr lang="en-US" sz="2100" b="1" u="sng" dirty="0" smtClean="0">
                <a:solidFill>
                  <a:srgbClr val="0070C0"/>
                </a:solidFill>
              </a:rPr>
              <a:t>Marriage</a:t>
            </a:r>
            <a:r>
              <a:rPr lang="en-US" sz="2100" dirty="0" smtClean="0"/>
              <a:t> of the </a:t>
            </a:r>
            <a:r>
              <a:rPr lang="en-US" sz="2100" b="1" u="sng" dirty="0" smtClean="0">
                <a:solidFill>
                  <a:srgbClr val="0070C0"/>
                </a:solidFill>
              </a:rPr>
              <a:t>Virgin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757028"/>
          </a:xfrm>
        </p:spPr>
        <p:txBody>
          <a:bodyPr/>
          <a:lstStyle/>
          <a:p>
            <a:r>
              <a:rPr lang="en-US" dirty="0" smtClean="0"/>
              <a:t>School of Athens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264"/>
            <a:ext cx="9240563" cy="603373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786224" y="4853063"/>
            <a:ext cx="2539883" cy="13625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3826619" y="3498933"/>
            <a:ext cx="689690" cy="4709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924156" y="3562015"/>
            <a:ext cx="571938" cy="4625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2169810" y="3566203"/>
            <a:ext cx="639225" cy="336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17743" y="4449342"/>
            <a:ext cx="9122820" cy="2523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3058813" y="3637857"/>
            <a:ext cx="513063" cy="164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879" y="439"/>
            <a:ext cx="4631960" cy="68575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15190" y="2055477"/>
            <a:ext cx="1761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Marriage of the Virgin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958" y="409481"/>
            <a:ext cx="5381665" cy="53816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Others: Botticelli’s </a:t>
            </a:r>
            <a:r>
              <a:rPr lang="en-US" i="1" dirty="0" smtClean="0"/>
              <a:t>Birth of Venus</a:t>
            </a:r>
            <a:endParaRPr lang="en-US" i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59425" y="2053683"/>
            <a:ext cx="7121390" cy="442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91" y="1784950"/>
            <a:ext cx="3004853" cy="4349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784950"/>
            <a:ext cx="3700507" cy="43535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Famous Artists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79367" y="2209800"/>
            <a:ext cx="9523368" cy="3657600"/>
          </a:xfrm>
        </p:spPr>
        <p:txBody>
          <a:bodyPr/>
          <a:lstStyle/>
          <a:p>
            <a:pPr lvl="1">
              <a:buFont typeface="+mj-lt"/>
              <a:buAutoNum type="alphaLcPeriod"/>
            </a:pPr>
            <a:r>
              <a:rPr lang="en-US" sz="2400" b="1" u="sng" dirty="0" smtClean="0">
                <a:solidFill>
                  <a:srgbClr val="3366FF"/>
                </a:solidFill>
              </a:rPr>
              <a:t>Michelangelo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Renaissance man: </a:t>
            </a:r>
            <a:r>
              <a:rPr lang="en-US" sz="2300" b="1" u="sng" dirty="0" smtClean="0">
                <a:solidFill>
                  <a:srgbClr val="3366FF"/>
                </a:solidFill>
              </a:rPr>
              <a:t>sculptor</a:t>
            </a:r>
            <a:r>
              <a:rPr lang="en-US" sz="2300" dirty="0" smtClean="0"/>
              <a:t>, painter, </a:t>
            </a:r>
            <a:r>
              <a:rPr lang="en-US" sz="2300" b="1" u="sng" dirty="0" smtClean="0">
                <a:solidFill>
                  <a:srgbClr val="3366FF"/>
                </a:solidFill>
              </a:rPr>
              <a:t>architect</a:t>
            </a:r>
            <a:r>
              <a:rPr lang="en-US" sz="2300" dirty="0" smtClean="0"/>
              <a:t>, and </a:t>
            </a:r>
            <a:r>
              <a:rPr lang="en-US" sz="2300" b="1" u="sng" dirty="0" smtClean="0">
                <a:solidFill>
                  <a:srgbClr val="3366FF"/>
                </a:solidFill>
              </a:rPr>
              <a:t>poet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Famous for way he portrayed the </a:t>
            </a:r>
            <a:r>
              <a:rPr lang="en-US" sz="2300" b="1" u="sng" dirty="0" smtClean="0">
                <a:solidFill>
                  <a:srgbClr val="3366FF"/>
                </a:solidFill>
              </a:rPr>
              <a:t>human body 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Famous works: 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100" dirty="0" smtClean="0"/>
              <a:t>Statue of </a:t>
            </a:r>
            <a:r>
              <a:rPr lang="en-US" sz="2100" b="1" u="sng" dirty="0" smtClean="0">
                <a:solidFill>
                  <a:srgbClr val="3366FF"/>
                </a:solidFill>
              </a:rPr>
              <a:t>David</a:t>
            </a:r>
            <a:r>
              <a:rPr lang="en-US" sz="2100" dirty="0" smtClean="0"/>
              <a:t>, 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100" dirty="0" smtClean="0"/>
              <a:t>Ceiling of the </a:t>
            </a:r>
            <a:r>
              <a:rPr lang="en-US" sz="2100" b="1" u="sng" dirty="0" smtClean="0">
                <a:solidFill>
                  <a:srgbClr val="3366FF"/>
                </a:solidFill>
              </a:rPr>
              <a:t>Sistine</a:t>
            </a:r>
            <a:r>
              <a:rPr lang="en-US" sz="2100" dirty="0" smtClean="0"/>
              <a:t> Chapel, 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100" b="1" u="sng" dirty="0" smtClean="0">
                <a:solidFill>
                  <a:srgbClr val="3366FF"/>
                </a:solidFill>
              </a:rPr>
              <a:t>Dome</a:t>
            </a:r>
            <a:r>
              <a:rPr lang="en-US" sz="2100" dirty="0" smtClean="0"/>
              <a:t> of St. Peter’s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03212"/>
            <a:ext cx="7829379" cy="451211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Sistine Chapel Ceiling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704"/>
            <a:ext cx="9200826" cy="4242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89" y="0"/>
            <a:ext cx="8194793" cy="6835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David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18829"/>
            <a:ext cx="3729050" cy="44440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594" y="1643710"/>
            <a:ext cx="2575702" cy="49195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58" y="0"/>
            <a:ext cx="8418164" cy="65998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476</TotalTime>
  <Words>265</Words>
  <Application>Microsoft Office PowerPoint</Application>
  <PresentationFormat>On-screen Show (4:3)</PresentationFormat>
  <Paragraphs>52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Folio</vt:lpstr>
      <vt:lpstr>The Renaissance Outcome: Renaissance Painters/Sculptors </vt:lpstr>
      <vt:lpstr>The Renaissance</vt:lpstr>
      <vt:lpstr>Michelangelo</vt:lpstr>
      <vt:lpstr>Famous Artists</vt:lpstr>
      <vt:lpstr>Sistine Chapel Ceiling</vt:lpstr>
      <vt:lpstr>Slide 6</vt:lpstr>
      <vt:lpstr>Slide 7</vt:lpstr>
      <vt:lpstr>David</vt:lpstr>
      <vt:lpstr>Slide 9</vt:lpstr>
      <vt:lpstr>Donatello</vt:lpstr>
      <vt:lpstr>Famous Artists</vt:lpstr>
      <vt:lpstr>Donatello’s David</vt:lpstr>
      <vt:lpstr>Donatello’s Equestrian Statue of Gattamelata</vt:lpstr>
      <vt:lpstr>Leonardo da Vinci</vt:lpstr>
      <vt:lpstr>Famous Artists</vt:lpstr>
      <vt:lpstr>The Mona Lisa</vt:lpstr>
      <vt:lpstr>The Last Supper</vt:lpstr>
      <vt:lpstr>Da Vinci Sketches</vt:lpstr>
      <vt:lpstr>Raphael</vt:lpstr>
      <vt:lpstr>Famous Artists</vt:lpstr>
      <vt:lpstr>School of Athens</vt:lpstr>
      <vt:lpstr>Slide 22</vt:lpstr>
      <vt:lpstr>Slide 23</vt:lpstr>
      <vt:lpstr>Others: Botticelli’s Birth of Venus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Renaissance Outcome: Renaissance Painters/Sculptors</dc:title>
  <dc:creator>Karl Sagan</dc:creator>
  <cp:lastModifiedBy>mbolanos</cp:lastModifiedBy>
  <cp:revision>10</cp:revision>
  <dcterms:created xsi:type="dcterms:W3CDTF">2011-03-02T02:51:12Z</dcterms:created>
  <dcterms:modified xsi:type="dcterms:W3CDTF">2014-06-17T21:10:50Z</dcterms:modified>
</cp:coreProperties>
</file>