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5" r:id="rId6"/>
    <p:sldId id="260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3CDC025-0AF3-5843-8EAA-761E84B1999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6219" y="380099"/>
            <a:ext cx="7826375" cy="16271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latin typeface="Times New Roman"/>
                <a:cs typeface="Times New Roman"/>
              </a:rPr>
              <a:t>Renaissance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sz="2778" b="1" dirty="0" smtClean="0">
                <a:latin typeface="Times New Roman"/>
                <a:cs typeface="Times New Roman"/>
              </a:rPr>
              <a:t>Outcome: The Renaissance in Italy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1" y="1412969"/>
            <a:ext cx="7121464" cy="535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latin typeface="Times New Roman"/>
                <a:cs typeface="Times New Roman"/>
              </a:rPr>
              <a:t>The Renaissance Man and Woman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300" dirty="0" smtClean="0"/>
              <a:t>Renaissance Man: One strove to be a master in </a:t>
            </a:r>
            <a:r>
              <a:rPr lang="en-US" sz="2300" b="1" u="sng" dirty="0" smtClean="0">
                <a:solidFill>
                  <a:srgbClr val="69FFFF"/>
                </a:solidFill>
              </a:rPr>
              <a:t>every </a:t>
            </a:r>
            <a:r>
              <a:rPr lang="en-US" sz="2300" dirty="0" smtClean="0"/>
              <a:t>area of </a:t>
            </a:r>
            <a:r>
              <a:rPr lang="en-US" sz="2300" b="1" u="sng" dirty="0" smtClean="0">
                <a:solidFill>
                  <a:srgbClr val="69FFFF"/>
                </a:solidFill>
              </a:rPr>
              <a:t>study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Expected to be </a:t>
            </a:r>
            <a:r>
              <a:rPr lang="en-US" b="1" u="sng" dirty="0" smtClean="0">
                <a:solidFill>
                  <a:srgbClr val="69FFFF"/>
                </a:solidFill>
              </a:rPr>
              <a:t>charming, witty,</a:t>
            </a:r>
            <a:r>
              <a:rPr lang="en-US" dirty="0" smtClean="0"/>
              <a:t> and well educated in the classics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Also should be a skilled </a:t>
            </a:r>
            <a:r>
              <a:rPr lang="en-US" b="1" u="sng" dirty="0" smtClean="0">
                <a:solidFill>
                  <a:srgbClr val="69FFFF"/>
                </a:solidFill>
              </a:rPr>
              <a:t>rider</a:t>
            </a:r>
            <a:r>
              <a:rPr lang="en-US" dirty="0" smtClean="0"/>
              <a:t>, wrestler, and </a:t>
            </a:r>
            <a:r>
              <a:rPr lang="en-US" b="1" u="sng" dirty="0" smtClean="0">
                <a:solidFill>
                  <a:srgbClr val="69FFFF"/>
                </a:solidFill>
              </a:rPr>
              <a:t>swordsman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n-US" sz="2000" dirty="0" smtClean="0"/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2100" dirty="0" smtClean="0"/>
              <a:t>Renaissance Woman: </a:t>
            </a:r>
            <a:r>
              <a:rPr lang="en-US" sz="2100" b="1" u="sng" dirty="0" smtClean="0">
                <a:solidFill>
                  <a:srgbClr val="69FFFF"/>
                </a:solidFill>
              </a:rPr>
              <a:t>Upper-class </a:t>
            </a:r>
            <a:r>
              <a:rPr lang="en-US" sz="2100" dirty="0" smtClean="0"/>
              <a:t>women should know the classics and be charming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Not expected to </a:t>
            </a:r>
            <a:r>
              <a:rPr lang="en-US" b="1" u="sng" dirty="0" smtClean="0">
                <a:solidFill>
                  <a:srgbClr val="69FFFF"/>
                </a:solidFill>
              </a:rPr>
              <a:t>seek fame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Inspire art but not </a:t>
            </a:r>
            <a:r>
              <a:rPr lang="en-US" b="1" u="sng" dirty="0" smtClean="0">
                <a:solidFill>
                  <a:srgbClr val="69FFFF"/>
                </a:solidFill>
              </a:rPr>
              <a:t>create it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Little influence in </a:t>
            </a:r>
            <a:r>
              <a:rPr lang="en-US" b="1" u="sng" dirty="0" smtClean="0">
                <a:solidFill>
                  <a:srgbClr val="69FFFF"/>
                </a:solidFill>
              </a:rPr>
              <a:t>politics</a:t>
            </a:r>
            <a:endParaRPr lang="en-US" sz="1800" b="1" u="sng" dirty="0">
              <a:solidFill>
                <a:srgbClr val="69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50" y="4393259"/>
            <a:ext cx="1483059" cy="222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The Middle Ages Ends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Europe is starting to take shape with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England, France</a:t>
            </a:r>
            <a:r>
              <a:rPr lang="en-US" sz="2000" b="1" dirty="0" smtClean="0">
                <a:solidFill>
                  <a:srgbClr val="69FF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and regions in </a:t>
            </a:r>
            <a:r>
              <a:rPr lang="en-US" sz="2000" b="1" u="sng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all        evolving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Revival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culture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Return to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cities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Church</a:t>
            </a:r>
            <a:r>
              <a:rPr lang="en-US" sz="2000" dirty="0" smtClean="0">
                <a:latin typeface="Times New Roman"/>
                <a:cs typeface="Times New Roman"/>
              </a:rPr>
              <a:t> was still powerful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Writers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artists</a:t>
            </a:r>
            <a:r>
              <a:rPr lang="en-US" sz="2000" dirty="0" smtClean="0">
                <a:latin typeface="Times New Roman"/>
                <a:cs typeface="Times New Roman"/>
              </a:rPr>
              <a:t> began to express new ideas and styles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4718786"/>
            <a:ext cx="47117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>
                <a:latin typeface="Times New Roman"/>
                <a:cs typeface="Times New Roman"/>
              </a:rPr>
              <a:t>What is the Renaissance?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Renaissance: Rebirth in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art, writing, architecture, learning, and culture.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educated hoped to bring back to life the culture of classical </a:t>
            </a:r>
            <a:r>
              <a:rPr lang="en-US" sz="18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Greece</a:t>
            </a:r>
            <a:r>
              <a:rPr lang="en-US" sz="1800" dirty="0" smtClean="0">
                <a:latin typeface="Times New Roman"/>
                <a:cs typeface="Times New Roman"/>
              </a:rPr>
              <a:t> and </a:t>
            </a:r>
            <a:r>
              <a:rPr lang="en-US" sz="18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Rome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In doing so, they created something entirely new: innovative styles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</a:t>
            </a:r>
            <a:r>
              <a:rPr lang="en-US" sz="2000" dirty="0" smtClean="0">
                <a:latin typeface="Times New Roman"/>
                <a:cs typeface="Times New Roman"/>
              </a:rPr>
              <a:t> and       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literature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The Renaissance eventually spread from northern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to the rest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Occurred roughly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1300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1600</a:t>
            </a:r>
            <a:endParaRPr lang="en-US" sz="2000" b="1" u="sng" dirty="0">
              <a:solidFill>
                <a:srgbClr val="69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41" y="4301010"/>
            <a:ext cx="5198314" cy="23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Why Italy?</a:t>
            </a:r>
            <a:endParaRPr lang="en-US" sz="2000" b="1" dirty="0" smtClean="0"/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000" b="1" dirty="0" smtClean="0"/>
              <a:t>Italy had 3 distinct advantages</a:t>
            </a:r>
          </a:p>
          <a:p>
            <a:pPr marL="1200150" lvl="2" indent="-514350">
              <a:buClr>
                <a:schemeClr val="tx1"/>
              </a:buClr>
              <a:buFont typeface="+mj-lt"/>
              <a:buAutoNum type="romanLcPeriod"/>
            </a:pPr>
            <a:r>
              <a:rPr lang="en-US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Overseas </a:t>
            </a:r>
            <a:r>
              <a:rPr lang="en-US" sz="2000" b="1" u="sng" dirty="0" smtClean="0">
                <a:solidFill>
                  <a:srgbClr val="69FFFF"/>
                </a:solidFill>
              </a:rPr>
              <a:t>trade</a:t>
            </a:r>
            <a:r>
              <a:rPr lang="en-US" sz="2000" dirty="0" smtClean="0"/>
              <a:t>, spurred by the Crusades had led to growth of large                      </a:t>
            </a:r>
            <a:r>
              <a:rPr lang="en-US" sz="2000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Thus, northern Italy was </a:t>
            </a:r>
            <a:r>
              <a:rPr lang="en-US" sz="2000" b="1" u="sng" dirty="0" smtClean="0">
                <a:solidFill>
                  <a:srgbClr val="69FFFF"/>
                </a:solidFill>
              </a:rPr>
              <a:t>urban</a:t>
            </a:r>
            <a:r>
              <a:rPr lang="en-US" sz="2000" dirty="0" smtClean="0"/>
              <a:t> while the rest of Europe was still </a:t>
            </a:r>
            <a:r>
              <a:rPr lang="en-US" sz="2000" b="1" u="sng" dirty="0" smtClean="0">
                <a:solidFill>
                  <a:srgbClr val="69FFFF"/>
                </a:solidFill>
              </a:rPr>
              <a:t>rura</a:t>
            </a:r>
            <a:r>
              <a:rPr lang="en-US" sz="2000" dirty="0" smtClean="0"/>
              <a:t>l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 smtClean="0">
                <a:solidFill>
                  <a:srgbClr val="69FFFF"/>
                </a:solidFill>
              </a:rPr>
              <a:t>C</a:t>
            </a:r>
            <a:r>
              <a:rPr lang="en-US" sz="2000" b="1" u="sng" dirty="0" smtClean="0">
                <a:solidFill>
                  <a:srgbClr val="69FFFF"/>
                </a:solidFill>
              </a:rPr>
              <a:t>ities</a:t>
            </a:r>
            <a:r>
              <a:rPr lang="en-US" sz="2000" dirty="0" smtClean="0"/>
              <a:t> were the place where people exchanged ideas and the site               of an </a:t>
            </a:r>
            <a:r>
              <a:rPr lang="en-US" sz="2000" b="1" u="sng" dirty="0" smtClean="0">
                <a:solidFill>
                  <a:srgbClr val="69FFFF"/>
                </a:solidFill>
              </a:rPr>
              <a:t>intellectual</a:t>
            </a:r>
            <a:r>
              <a:rPr lang="en-US" sz="2000" dirty="0" smtClean="0"/>
              <a:t> revolution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000" dirty="0" smtClean="0"/>
              <a:t>Survivors of plague could demand </a:t>
            </a:r>
            <a:r>
              <a:rPr lang="en-US" sz="2000" b="1" u="sng" dirty="0" smtClean="0">
                <a:solidFill>
                  <a:srgbClr val="69FFFF"/>
                </a:solidFill>
              </a:rPr>
              <a:t>higher wages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u="sng" dirty="0" smtClean="0">
                <a:solidFill>
                  <a:srgbClr val="69FFFF"/>
                </a:solidFill>
              </a:rPr>
              <a:t>M</a:t>
            </a:r>
            <a:r>
              <a:rPr lang="en-US" sz="2000" b="1" u="sng" dirty="0" smtClean="0">
                <a:solidFill>
                  <a:srgbClr val="69FFFF"/>
                </a:solidFill>
              </a:rPr>
              <a:t>erchants</a:t>
            </a:r>
            <a:r>
              <a:rPr lang="en-US" sz="2000" dirty="0" smtClean="0"/>
              <a:t> had few opportunities to expand business so they pursued                    </a:t>
            </a:r>
            <a:r>
              <a:rPr lang="en-US" sz="2000" b="1" u="sng" dirty="0" smtClean="0">
                <a:solidFill>
                  <a:srgbClr val="69FFFF"/>
                </a:solidFill>
              </a:rPr>
              <a:t>art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238" y="1483312"/>
            <a:ext cx="2502984" cy="566738"/>
          </a:xfrm>
        </p:spPr>
        <p:txBody>
          <a:bodyPr>
            <a:noAutofit/>
          </a:bodyPr>
          <a:lstStyle/>
          <a:p>
            <a:r>
              <a:rPr lang="en-US" sz="3800" dirty="0" smtClean="0"/>
              <a:t>City States</a:t>
            </a:r>
            <a:endParaRPr lang="en-US" sz="3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74804" y="2240280"/>
            <a:ext cx="3219971" cy="21031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Florence was the epicenter of the Italian Renaissance.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0" y="457200"/>
            <a:ext cx="4776073" cy="58385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271226" y="2240280"/>
            <a:ext cx="3430013" cy="272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/>
          <a:lstStyle/>
          <a:p>
            <a:pPr marL="1200150" lvl="2" indent="-514350">
              <a:buClr>
                <a:schemeClr val="tx1"/>
              </a:buClr>
              <a:buFont typeface="+mj-lt"/>
              <a:buAutoNum type="romanLcPeriod" startAt="2"/>
            </a:pPr>
            <a:r>
              <a:rPr lang="en-US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Merchants and the Medici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A wealthy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</a:t>
            </a:r>
            <a:r>
              <a:rPr lang="en-US" sz="2000" dirty="0" smtClean="0">
                <a:latin typeface="Times New Roman"/>
                <a:cs typeface="Times New Roman"/>
              </a:rPr>
              <a:t> developed in each Italian city-state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Merchants dominated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politics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Merchants did not inherit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social</a:t>
            </a:r>
            <a:r>
              <a:rPr lang="en-US" sz="2000" dirty="0" smtClean="0">
                <a:latin typeface="Times New Roman"/>
                <a:cs typeface="Times New Roman"/>
              </a:rPr>
              <a:t> rank- used their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wits</a:t>
            </a:r>
            <a:r>
              <a:rPr lang="en-US" sz="2000" dirty="0" smtClean="0">
                <a:latin typeface="Times New Roman"/>
                <a:cs typeface="Times New Roman"/>
              </a:rPr>
              <a:t> to survive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This lead to the rise of importance of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individual merit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Medici</a:t>
            </a:r>
            <a:r>
              <a:rPr lang="en-US" sz="2000" dirty="0" smtClean="0">
                <a:latin typeface="Times New Roman"/>
                <a:cs typeface="Times New Roman"/>
              </a:rPr>
              <a:t> banking family came to dominate Florence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Had branch offices all throughout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C</a:t>
            </a:r>
            <a:r>
              <a:rPr lang="en-US" sz="2000" b="1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osimo</a:t>
            </a:r>
            <a:r>
              <a:rPr lang="en-US" sz="2000" dirty="0" smtClean="0">
                <a:latin typeface="Times New Roman"/>
                <a:cs typeface="Times New Roman"/>
              </a:rPr>
              <a:t> de Medici was the wealthiest European of his time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Grandson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Lorenzo</a:t>
            </a:r>
            <a:r>
              <a:rPr lang="en-US" sz="2000" dirty="0" smtClean="0">
                <a:latin typeface="Times New Roman"/>
                <a:cs typeface="Times New Roman"/>
              </a:rPr>
              <a:t> de Medici became great patron of the arts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atron</a:t>
            </a:r>
            <a:r>
              <a:rPr lang="en-US" sz="2000" dirty="0" smtClean="0">
                <a:latin typeface="Times New Roman"/>
                <a:cs typeface="Times New Roman"/>
              </a:rPr>
              <a:t>: someone who financially supports an </a:t>
            </a:r>
            <a:r>
              <a:rPr lang="en-US" sz="20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 or the arts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4" y="381001"/>
            <a:ext cx="2915782" cy="452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3" y="381000"/>
            <a:ext cx="3458363" cy="452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73" y="5210133"/>
            <a:ext cx="7453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Times New Roman"/>
                <a:cs typeface="Times New Roman"/>
              </a:rPr>
              <a:t>Cosimo</a:t>
            </a:r>
            <a:r>
              <a:rPr lang="en-US" sz="3300" dirty="0" smtClean="0">
                <a:latin typeface="Times New Roman"/>
                <a:cs typeface="Times New Roman"/>
              </a:rPr>
              <a:t> de Medici &amp; Lorenzo de Medici</a:t>
            </a:r>
            <a:endParaRPr lang="en-US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700" b="1" dirty="0" smtClean="0"/>
              <a:t>Classical heritage of Greece and Rome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400" dirty="0" smtClean="0"/>
              <a:t>Renaissance artists </a:t>
            </a:r>
            <a:r>
              <a:rPr lang="en-US" sz="2400" b="1" u="sng" dirty="0" smtClean="0">
                <a:solidFill>
                  <a:srgbClr val="69FFFF"/>
                </a:solidFill>
              </a:rPr>
              <a:t>looked down </a:t>
            </a:r>
            <a:r>
              <a:rPr lang="en-US" sz="2400" dirty="0" smtClean="0"/>
              <a:t>on the art and literature of      the Middle Ages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200" dirty="0" smtClean="0"/>
              <a:t>Instead they wanted to </a:t>
            </a:r>
            <a:r>
              <a:rPr lang="en-US" sz="2200" b="1" u="sng" dirty="0" smtClean="0">
                <a:solidFill>
                  <a:srgbClr val="69FFFF"/>
                </a:solidFill>
              </a:rPr>
              <a:t>revive</a:t>
            </a:r>
            <a:r>
              <a:rPr lang="en-US" sz="2200" dirty="0" smtClean="0"/>
              <a:t> the </a:t>
            </a:r>
            <a:r>
              <a:rPr lang="en-US" sz="2200" b="1" u="sng" dirty="0" smtClean="0">
                <a:solidFill>
                  <a:srgbClr val="69FFFF"/>
                </a:solidFill>
              </a:rPr>
              <a:t>learning</a:t>
            </a:r>
            <a:r>
              <a:rPr lang="en-US" sz="2200" dirty="0" smtClean="0"/>
              <a:t> of the Greeks and Romans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u="sng" dirty="0" smtClean="0">
                <a:solidFill>
                  <a:srgbClr val="69FFFF"/>
                </a:solidFill>
              </a:rPr>
              <a:t>R</a:t>
            </a:r>
            <a:r>
              <a:rPr lang="en-US" sz="2400" b="1" u="sng" dirty="0" smtClean="0">
                <a:solidFill>
                  <a:srgbClr val="69FFFF"/>
                </a:solidFill>
              </a:rPr>
              <a:t>uins</a:t>
            </a:r>
            <a:r>
              <a:rPr lang="en-US" sz="2400" dirty="0" smtClean="0"/>
              <a:t> of Rome were nearby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400" dirty="0" smtClean="0"/>
              <a:t>Many Greek </a:t>
            </a:r>
            <a:r>
              <a:rPr lang="en-US" sz="2400" b="1" u="sng" dirty="0" smtClean="0">
                <a:solidFill>
                  <a:srgbClr val="69FFFF"/>
                </a:solidFill>
              </a:rPr>
              <a:t>manuscripts</a:t>
            </a:r>
            <a:r>
              <a:rPr lang="en-US" sz="2400" dirty="0" smtClean="0"/>
              <a:t> made their way to Rome via Christian                                     </a:t>
            </a:r>
            <a:r>
              <a:rPr lang="en-US" sz="2400" b="1" u="sng" dirty="0" smtClean="0">
                <a:solidFill>
                  <a:srgbClr val="69FFFF"/>
                </a:solidFill>
              </a:rPr>
              <a:t>scholars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b="1" dirty="0" smtClean="0">
                <a:latin typeface="Times New Roman"/>
                <a:cs typeface="Times New Roman"/>
              </a:rPr>
              <a:t>Classical and Worldly Views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1900" dirty="0" smtClean="0"/>
              <a:t>As scholars studied manuscripts, they became more influenced by </a:t>
            </a:r>
            <a:r>
              <a:rPr lang="en-US" sz="1900" b="1" u="sng" dirty="0" smtClean="0">
                <a:solidFill>
                  <a:srgbClr val="69FFFF"/>
                </a:solidFill>
              </a:rPr>
              <a:t>classical ideas</a:t>
            </a:r>
            <a:r>
              <a:rPr lang="en-US" sz="1900" dirty="0" smtClean="0"/>
              <a:t>.  </a:t>
            </a:r>
          </a:p>
          <a:p>
            <a:pPr marL="806450" lvl="1" indent="-457200">
              <a:buClrTx/>
              <a:buNone/>
            </a:pPr>
            <a:r>
              <a:rPr lang="en-US" sz="1900" dirty="0" smtClean="0"/>
              <a:t>	This lead to:</a:t>
            </a:r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1900" u="sng" dirty="0" smtClean="0">
                <a:solidFill>
                  <a:srgbClr val="69FFFF"/>
                </a:solidFill>
              </a:rPr>
              <a:t>H</a:t>
            </a:r>
            <a:r>
              <a:rPr lang="en-US" sz="1900" b="1" u="sng" dirty="0" smtClean="0">
                <a:solidFill>
                  <a:srgbClr val="69FFFF"/>
                </a:solidFill>
              </a:rPr>
              <a:t>umanism</a:t>
            </a:r>
            <a:r>
              <a:rPr lang="en-US" sz="1900" dirty="0" smtClean="0"/>
              <a:t>: an intellectual movement that focused more on human </a:t>
            </a:r>
            <a:r>
              <a:rPr lang="en-US" sz="1900" b="1" u="sng" dirty="0" smtClean="0">
                <a:solidFill>
                  <a:srgbClr val="69FFFF"/>
                </a:solidFill>
              </a:rPr>
              <a:t>potential</a:t>
            </a:r>
            <a:r>
              <a:rPr lang="en-US" sz="1900" dirty="0" smtClean="0"/>
              <a:t>       and achievements</a:t>
            </a:r>
          </a:p>
          <a:p>
            <a:pPr marL="1089025" lvl="2" indent="-457200">
              <a:buFont typeface="+mj-lt"/>
              <a:buAutoNum type="romanLcPeriod"/>
            </a:pPr>
            <a:r>
              <a:rPr lang="en-US" sz="1900" dirty="0" smtClean="0"/>
              <a:t>Popularized the study of </a:t>
            </a:r>
            <a:r>
              <a:rPr lang="en-US" sz="1900" b="1" u="sng" dirty="0" smtClean="0">
                <a:solidFill>
                  <a:srgbClr val="69FFFF"/>
                </a:solidFill>
              </a:rPr>
              <a:t>history</a:t>
            </a:r>
            <a:r>
              <a:rPr lang="en-US" sz="1900" dirty="0" smtClean="0"/>
              <a:t>, literature, and </a:t>
            </a:r>
            <a:r>
              <a:rPr lang="en-US" sz="1900" b="1" u="sng" dirty="0" smtClean="0">
                <a:solidFill>
                  <a:srgbClr val="69FFFF"/>
                </a:solidFill>
              </a:rPr>
              <a:t>philosophy</a:t>
            </a:r>
            <a:r>
              <a:rPr lang="en-US" sz="1900" dirty="0" smtClean="0"/>
              <a:t> (all are known            as </a:t>
            </a:r>
            <a:r>
              <a:rPr lang="en-US" sz="1900" b="1" u="sng" dirty="0" smtClean="0">
                <a:solidFill>
                  <a:srgbClr val="69FFFF"/>
                </a:solidFill>
              </a:rPr>
              <a:t>humanities</a:t>
            </a:r>
            <a:r>
              <a:rPr lang="en-US" sz="1900" dirty="0" smtClean="0"/>
              <a:t>)</a:t>
            </a:r>
          </a:p>
          <a:p>
            <a:pPr marL="806450" lvl="1" indent="-457200">
              <a:buClrTx/>
              <a:buFont typeface="+mj-lt"/>
              <a:buAutoNum type="alphaLcPeriod" startAt="2"/>
            </a:pPr>
            <a:r>
              <a:rPr lang="en-US" sz="1900" dirty="0" smtClean="0"/>
              <a:t>Worldly pleasure: Humanists suggested that a person could enjoy life without </a:t>
            </a:r>
            <a:r>
              <a:rPr lang="en-US" sz="1900" b="1" u="sng" dirty="0" smtClean="0">
                <a:solidFill>
                  <a:srgbClr val="69FFFF"/>
                </a:solidFill>
              </a:rPr>
              <a:t>offending God</a:t>
            </a:r>
          </a:p>
          <a:p>
            <a:pPr marL="1368425" lvl="3" indent="-400050">
              <a:buClrTx/>
              <a:buFont typeface="+mj-lt"/>
              <a:buAutoNum type="romanLcPeriod"/>
            </a:pPr>
            <a:r>
              <a:rPr lang="en-US" sz="1900" dirty="0" smtClean="0"/>
              <a:t>Ex. Wealthy could enjoy material </a:t>
            </a:r>
            <a:r>
              <a:rPr lang="en-US" sz="1900" b="1" u="sng" dirty="0" smtClean="0">
                <a:solidFill>
                  <a:srgbClr val="69FFFF"/>
                </a:solidFill>
              </a:rPr>
              <a:t>luxuries</a:t>
            </a:r>
            <a:r>
              <a:rPr lang="en-US" sz="1900" dirty="0" smtClean="0"/>
              <a:t>, good music, and </a:t>
            </a:r>
            <a:r>
              <a:rPr lang="en-US" sz="1900" b="1" u="sng" dirty="0" smtClean="0">
                <a:solidFill>
                  <a:srgbClr val="69FFFF"/>
                </a:solidFill>
              </a:rPr>
              <a:t>fine foods</a:t>
            </a:r>
            <a:endParaRPr lang="en-US" sz="1900" b="1" u="sng" dirty="0">
              <a:solidFill>
                <a:srgbClr val="69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61</TotalTime>
  <Words>402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Exhibit</vt:lpstr>
      <vt:lpstr>The Renaissance Outcome: The Renaissance in Italy </vt:lpstr>
      <vt:lpstr>The Renaissance</vt:lpstr>
      <vt:lpstr>The Renaissance</vt:lpstr>
      <vt:lpstr>The Renaissance </vt:lpstr>
      <vt:lpstr>City States</vt:lpstr>
      <vt:lpstr>The Renaissance </vt:lpstr>
      <vt:lpstr>Slide 7</vt:lpstr>
      <vt:lpstr>The Renaissance </vt:lpstr>
      <vt:lpstr>The Renaissance</vt:lpstr>
      <vt:lpstr>The Renaissance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Karl Sagan</dc:creator>
  <cp:lastModifiedBy>mbolanos</cp:lastModifiedBy>
  <cp:revision>6</cp:revision>
  <dcterms:created xsi:type="dcterms:W3CDTF">2011-02-27T21:23:59Z</dcterms:created>
  <dcterms:modified xsi:type="dcterms:W3CDTF">2014-06-17T21:09:50Z</dcterms:modified>
</cp:coreProperties>
</file>