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7" r:id="rId7"/>
    <p:sldId id="269" r:id="rId8"/>
    <p:sldId id="262" r:id="rId9"/>
    <p:sldId id="271" r:id="rId10"/>
    <p:sldId id="263" r:id="rId11"/>
    <p:sldId id="272" r:id="rId12"/>
    <p:sldId id="264" r:id="rId13"/>
    <p:sldId id="273" r:id="rId14"/>
    <p:sldId id="265" r:id="rId15"/>
    <p:sldId id="270" r:id="rId16"/>
    <p:sldId id="27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9AFB-CE5E-D644-B009-E3B7507F08D5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CCD7-F31E-6447-B727-D5E4BCB99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D8ECF-F3EF-914A-8AE3-E573FB83DAD2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4589-1556-5449-9314-8F438ABD7197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26D46-BEA1-B34D-A09E-4332F3953C89}" type="slidenum">
              <a:rPr lang="en-US"/>
              <a:pPr/>
              <a:t>16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BC3E72-439B-2445-8C99-C11D82B3A63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CCB441-5030-C349-9FAE-4832B9F76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Martin Luther and the Reformation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25" y="479038"/>
            <a:ext cx="3375038" cy="4395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199"/>
            <a:ext cx="9144000" cy="4885713"/>
          </a:xfrm>
        </p:spPr>
        <p:txBody>
          <a:bodyPr>
            <a:normAutofit/>
          </a:bodyPr>
          <a:lstStyle/>
          <a:p>
            <a:pPr marL="891540" lvl="1" indent="-571500">
              <a:buFont typeface="+mj-lt"/>
              <a:buAutoNum type="alphaLcPeriod" startAt="2"/>
            </a:pPr>
            <a:r>
              <a:rPr lang="en-US" sz="2400" dirty="0" smtClean="0"/>
              <a:t>95 Theses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000" dirty="0" smtClean="0"/>
              <a:t>Luther took a stand against </a:t>
            </a:r>
            <a:r>
              <a:rPr lang="en-US" sz="2000" b="1" u="sng" dirty="0" smtClean="0">
                <a:solidFill>
                  <a:srgbClr val="3366FF"/>
                </a:solidFill>
              </a:rPr>
              <a:t>Johann Tetzel </a:t>
            </a:r>
            <a:r>
              <a:rPr lang="en-US" sz="2000" dirty="0" smtClean="0"/>
              <a:t>who was selling indulgences to pay for the rebuilding of St. Peter’s Cathedral in </a:t>
            </a:r>
            <a:r>
              <a:rPr lang="en-US" sz="2000" b="1" u="sng" dirty="0" smtClean="0">
                <a:solidFill>
                  <a:srgbClr val="3366FF"/>
                </a:solidFill>
              </a:rPr>
              <a:t>Rome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857" dirty="0" smtClean="0"/>
              <a:t>Indulgences: </a:t>
            </a:r>
            <a:r>
              <a:rPr lang="en-US" sz="2857" b="1" u="sng" dirty="0" smtClean="0">
                <a:solidFill>
                  <a:srgbClr val="3366FF"/>
                </a:solidFill>
              </a:rPr>
              <a:t>A pardon which released a sinner from performing the penalty a priest imposed for sins.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500" dirty="0" smtClean="0"/>
              <a:t>Indulgences were not supposed to affect God’s </a:t>
            </a:r>
            <a:r>
              <a:rPr lang="en-US" sz="2500" b="1" u="sng" dirty="0" smtClean="0">
                <a:solidFill>
                  <a:srgbClr val="3366FF"/>
                </a:solidFill>
              </a:rPr>
              <a:t>right to judge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000" dirty="0" smtClean="0"/>
              <a:t>Tetzel gave people impression that they were buying their way into </a:t>
            </a:r>
            <a:r>
              <a:rPr lang="en-US" sz="2000" b="1" u="sng" dirty="0" smtClean="0">
                <a:solidFill>
                  <a:srgbClr val="3366FF"/>
                </a:solidFill>
              </a:rPr>
              <a:t>heaven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162" dirty="0" smtClean="0"/>
              <a:t>On October 31, 1517 Martin Luther posted his </a:t>
            </a:r>
            <a:r>
              <a:rPr lang="en-US" sz="2162" b="1" u="sng" dirty="0" smtClean="0">
                <a:solidFill>
                  <a:srgbClr val="3366FF"/>
                </a:solidFill>
              </a:rPr>
              <a:t>95 Theses </a:t>
            </a:r>
            <a:r>
              <a:rPr lang="en-US" sz="2162" dirty="0" smtClean="0"/>
              <a:t>on the door of the castle church in </a:t>
            </a:r>
            <a:r>
              <a:rPr lang="en-US" sz="2162" b="1" u="sng" dirty="0" smtClean="0">
                <a:solidFill>
                  <a:srgbClr val="3366FF"/>
                </a:solidFill>
              </a:rPr>
              <a:t>Wittenberg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200" dirty="0" smtClean="0"/>
              <a:t>The 95 Theses were </a:t>
            </a:r>
            <a:r>
              <a:rPr lang="en-US" sz="2200" b="1" u="sng" dirty="0" smtClean="0">
                <a:solidFill>
                  <a:srgbClr val="3366FF"/>
                </a:solidFill>
              </a:rPr>
              <a:t>formal</a:t>
            </a:r>
            <a:r>
              <a:rPr lang="en-US" sz="2200" dirty="0" smtClean="0"/>
              <a:t> statements attacking “</a:t>
            </a:r>
            <a:r>
              <a:rPr lang="en-US" sz="2200" b="1" u="sng" dirty="0" smtClean="0">
                <a:solidFill>
                  <a:srgbClr val="3366FF"/>
                </a:solidFill>
              </a:rPr>
              <a:t>pardon</a:t>
            </a:r>
            <a:r>
              <a:rPr lang="en-US" sz="2200" dirty="0" smtClean="0"/>
              <a:t>-merchants”</a:t>
            </a:r>
          </a:p>
          <a:p>
            <a:pPr marL="1165860" lvl="2" indent="-571500">
              <a:buFont typeface="+mj-lt"/>
              <a:buAutoNum type="romanLcPeriod"/>
            </a:pPr>
            <a:r>
              <a:rPr lang="en-US" sz="2811" dirty="0" smtClean="0"/>
              <a:t>Martin Luther’s actions began the </a:t>
            </a:r>
            <a:r>
              <a:rPr lang="en-US" sz="2811" b="1" u="sng" dirty="0" smtClean="0">
                <a:solidFill>
                  <a:srgbClr val="3366FF"/>
                </a:solidFill>
              </a:rPr>
              <a:t>Reformation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7305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Caricature of Pope Alexander VI by Martin Luther</a:t>
            </a:r>
            <a:r>
              <a:rPr lang="en-US" sz="3600" b="1">
                <a:solidFill>
                  <a:srgbClr val="FF0000"/>
                </a:solidFill>
                <a:latin typeface="Lucida Calligraphy" pitchFamily="66" charset="0"/>
              </a:rPr>
              <a:t>, 1545</a:t>
            </a:r>
            <a:endParaRPr lang="en-US" sz="36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 l="23566" t="12987" r="33023" b="13142"/>
          <a:stretch>
            <a:fillRect/>
          </a:stretch>
        </p:blipFill>
        <p:spPr bwMode="auto">
          <a:xfrm>
            <a:off x="2819400" y="1600200"/>
            <a:ext cx="3505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sz="2400" dirty="0" smtClean="0"/>
              <a:t>Luther’s Teachings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3366FF"/>
                </a:solidFill>
              </a:rPr>
              <a:t>Good works </a:t>
            </a:r>
            <a:r>
              <a:rPr lang="en-US" sz="2200" dirty="0" smtClean="0"/>
              <a:t>not needed for salvation, a person could win salvation based on f</a:t>
            </a:r>
            <a:r>
              <a:rPr lang="en-US" sz="2200" b="1" u="sng" dirty="0" smtClean="0">
                <a:solidFill>
                  <a:srgbClr val="3366FF"/>
                </a:solidFill>
              </a:rPr>
              <a:t>aith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400" dirty="0" smtClean="0"/>
              <a:t>Church teachings should be based on </a:t>
            </a:r>
            <a:r>
              <a:rPr lang="en-US" sz="2400" b="1" u="sng" dirty="0" smtClean="0">
                <a:solidFill>
                  <a:srgbClr val="3366FF"/>
                </a:solidFill>
              </a:rPr>
              <a:t>Bible</a:t>
            </a:r>
            <a:r>
              <a:rPr lang="en-US" sz="2400" dirty="0" smtClean="0"/>
              <a:t> not </a:t>
            </a:r>
            <a:r>
              <a:rPr lang="en-US" sz="2400" b="1" u="sng" dirty="0" smtClean="0">
                <a:solidFill>
                  <a:srgbClr val="3366FF"/>
                </a:solidFill>
              </a:rPr>
              <a:t>pope</a:t>
            </a:r>
            <a:r>
              <a:rPr lang="en-US" sz="2400" dirty="0" smtClean="0"/>
              <a:t> or Church traditions which could be corrupt or false</a:t>
            </a:r>
          </a:p>
          <a:p>
            <a:pPr marL="834390" lvl="1" indent="-514350">
              <a:buFont typeface="+mj-lt"/>
              <a:buAutoNum type="romanLcPeriod"/>
            </a:pPr>
            <a:r>
              <a:rPr lang="en-US" sz="2000" dirty="0" smtClean="0"/>
              <a:t>Priests not needed to interpret the Bible because all people with faith were </a:t>
            </a:r>
            <a:r>
              <a:rPr lang="en-US" sz="2000" b="1" u="sng" dirty="0" smtClean="0">
                <a:solidFill>
                  <a:srgbClr val="3366FF"/>
                </a:solidFill>
              </a:rPr>
              <a:t>equals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752600"/>
            <a:ext cx="3200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Protestant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Churches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in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France</a:t>
            </a:r>
            <a:br>
              <a:rPr lang="en-US" sz="36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(Late 16</a:t>
            </a:r>
            <a:r>
              <a:rPr lang="en-US" sz="3600" b="1" baseline="30000">
                <a:solidFill>
                  <a:srgbClr val="FF0000"/>
                </a:solidFill>
                <a:latin typeface="Lucida Calligraphy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Lucida Calligraphy" charset="0"/>
              </a:rPr>
              <a:t>)</a:t>
            </a:r>
            <a:endParaRPr lang="en-US" sz="3600" b="1" baseline="30000">
              <a:solidFill>
                <a:srgbClr val="FF0000"/>
              </a:solidFill>
              <a:latin typeface="Lucida Calligraphy" charset="0"/>
            </a:endParaRPr>
          </a:p>
        </p:txBody>
      </p:sp>
      <p:pic>
        <p:nvPicPr>
          <p:cNvPr id="11267" name="Picture 4" descr="Protestant Churches in France, 15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4800"/>
            <a:ext cx="5251450" cy="632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450628" y="1600200"/>
            <a:ext cx="9594628" cy="5090532"/>
          </a:xfrm>
        </p:spPr>
        <p:txBody>
          <a:bodyPr>
            <a:normAutofit fontScale="92500" lnSpcReduction="20000"/>
          </a:bodyPr>
          <a:lstStyle/>
          <a:p>
            <a:pPr marL="925830" lvl="1" indent="-514350">
              <a:buFont typeface="+mj-lt"/>
              <a:buAutoNum type="alphaLcPeriod" startAt="4"/>
            </a:pPr>
            <a:r>
              <a:rPr lang="en-US" sz="2678" dirty="0" smtClean="0"/>
              <a:t>Response to Luther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378" dirty="0" smtClean="0"/>
              <a:t>Pope Leo X threatened Luther with </a:t>
            </a:r>
            <a:r>
              <a:rPr lang="en-US" sz="2378" b="1" u="sng" dirty="0" smtClean="0">
                <a:solidFill>
                  <a:srgbClr val="3366FF"/>
                </a:solidFill>
              </a:rPr>
              <a:t>excommunication</a:t>
            </a:r>
            <a:r>
              <a:rPr lang="en-US" sz="2378" dirty="0" smtClean="0"/>
              <a:t> if he didn’t take back his statements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95" dirty="0" smtClean="0"/>
              <a:t>Instead of taking statements back, Luther b</a:t>
            </a:r>
            <a:r>
              <a:rPr lang="en-US" sz="2595" b="1" u="sng" dirty="0" smtClean="0">
                <a:solidFill>
                  <a:srgbClr val="3366FF"/>
                </a:solidFill>
              </a:rPr>
              <a:t>urned</a:t>
            </a:r>
            <a:r>
              <a:rPr lang="en-US" sz="2595" dirty="0" smtClean="0"/>
              <a:t> the pope’s decree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595" dirty="0" smtClean="0"/>
              <a:t>Leo then e</a:t>
            </a:r>
            <a:r>
              <a:rPr lang="en-US" sz="2595" b="1" u="sng" dirty="0" smtClean="0">
                <a:solidFill>
                  <a:srgbClr val="3366FF"/>
                </a:solidFill>
              </a:rPr>
              <a:t>xcommunicated</a:t>
            </a:r>
            <a:r>
              <a:rPr lang="en-US" sz="2595" dirty="0" smtClean="0"/>
              <a:t> Luther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703" dirty="0" smtClean="0"/>
              <a:t>Holy Roman Emperor </a:t>
            </a:r>
            <a:r>
              <a:rPr lang="en-US" sz="2703" b="1" u="sng" dirty="0" smtClean="0">
                <a:solidFill>
                  <a:srgbClr val="3366FF"/>
                </a:solidFill>
              </a:rPr>
              <a:t>Charles V </a:t>
            </a:r>
            <a:r>
              <a:rPr lang="en-US" sz="2703" dirty="0" smtClean="0"/>
              <a:t>(Catholic) summoned Luther to Worms in 1521 to </a:t>
            </a:r>
            <a:r>
              <a:rPr lang="en-US" sz="2703" b="1" u="sng" dirty="0" smtClean="0">
                <a:solidFill>
                  <a:srgbClr val="3366FF"/>
                </a:solidFill>
              </a:rPr>
              <a:t>recant</a:t>
            </a:r>
            <a:r>
              <a:rPr lang="en-US" sz="2703" dirty="0" smtClean="0"/>
              <a:t> (take back) his statements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86" dirty="0" smtClean="0"/>
              <a:t>Charles issues </a:t>
            </a:r>
            <a:r>
              <a:rPr lang="en-US" sz="2486" b="1" u="sng" dirty="0" smtClean="0">
                <a:solidFill>
                  <a:srgbClr val="3366FF"/>
                </a:solidFill>
              </a:rPr>
              <a:t>Edict</a:t>
            </a:r>
            <a:r>
              <a:rPr lang="en-US" sz="2486" dirty="0" smtClean="0"/>
              <a:t> of </a:t>
            </a:r>
            <a:r>
              <a:rPr lang="en-US" sz="2486" b="1" u="sng" dirty="0" smtClean="0">
                <a:solidFill>
                  <a:srgbClr val="3366FF"/>
                </a:solidFill>
              </a:rPr>
              <a:t>Worms</a:t>
            </a:r>
            <a:r>
              <a:rPr lang="en-US" sz="2486" dirty="0" smtClean="0"/>
              <a:t> ---&gt; declared Luther an outlaw and heretic and no one was to give him f</a:t>
            </a:r>
            <a:r>
              <a:rPr lang="en-US" sz="2486" b="1" u="sng" dirty="0" smtClean="0">
                <a:solidFill>
                  <a:srgbClr val="3366FF"/>
                </a:solidFill>
              </a:rPr>
              <a:t>ood</a:t>
            </a:r>
            <a:r>
              <a:rPr lang="en-US" sz="2486" dirty="0" smtClean="0"/>
              <a:t> or s</a:t>
            </a:r>
            <a:r>
              <a:rPr lang="en-US" sz="2486" b="1" u="sng" dirty="0" smtClean="0">
                <a:solidFill>
                  <a:srgbClr val="3366FF"/>
                </a:solidFill>
              </a:rPr>
              <a:t>helter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sz="2486" b="1" u="sng" dirty="0" smtClean="0">
                <a:solidFill>
                  <a:srgbClr val="3366FF"/>
                </a:solidFill>
              </a:rPr>
              <a:t>Frederick</a:t>
            </a:r>
            <a:r>
              <a:rPr lang="en-US" sz="2486" dirty="0" smtClean="0"/>
              <a:t> the Wise of Saxony sheltered Luther ---&gt; While there Luther translated the </a:t>
            </a:r>
            <a:r>
              <a:rPr lang="en-US" sz="2486" b="1" u="sng" dirty="0" smtClean="0">
                <a:solidFill>
                  <a:srgbClr val="3366FF"/>
                </a:solidFill>
              </a:rPr>
              <a:t>New Testament </a:t>
            </a:r>
            <a:r>
              <a:rPr lang="en-US" sz="2486" dirty="0" smtClean="0"/>
              <a:t>into </a:t>
            </a:r>
            <a:r>
              <a:rPr lang="en-US" sz="2486" b="1" u="sng" dirty="0" smtClean="0">
                <a:solidFill>
                  <a:srgbClr val="3366FF"/>
                </a:solidFill>
              </a:rPr>
              <a:t>German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 1522 Luther returned to Wittenberg and his followers became known as </a:t>
            </a:r>
            <a:r>
              <a:rPr lang="en-US" b="1" u="sng" dirty="0" smtClean="0">
                <a:solidFill>
                  <a:srgbClr val="3366FF"/>
                </a:solidFill>
              </a:rPr>
              <a:t>Lutherans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The princes in Germany that supported  Luther banded together to </a:t>
            </a:r>
            <a:r>
              <a:rPr lang="en-US" b="1" u="sng" dirty="0" smtClean="0">
                <a:solidFill>
                  <a:srgbClr val="3366FF"/>
                </a:solidFill>
              </a:rPr>
              <a:t>protest</a:t>
            </a:r>
            <a:r>
              <a:rPr lang="en-US" dirty="0" smtClean="0"/>
              <a:t> against those who were against Luther’s ideas, became known as </a:t>
            </a:r>
            <a:r>
              <a:rPr lang="en-US" b="1" u="sng" dirty="0" smtClean="0">
                <a:solidFill>
                  <a:srgbClr val="3366FF"/>
                </a:solidFill>
              </a:rPr>
              <a:t>Protestants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36" y="0"/>
            <a:ext cx="5730750" cy="67902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" y="2470150"/>
            <a:ext cx="34290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Reformation</a:t>
            </a:r>
            <a:br>
              <a:rPr lang="en-US" sz="34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Europe</a:t>
            </a:r>
            <a:br>
              <a:rPr lang="en-US" sz="3400" b="1">
                <a:solidFill>
                  <a:srgbClr val="FF0000"/>
                </a:solidFill>
                <a:latin typeface="Lucida Calligraphy" charset="0"/>
              </a:rPr>
            </a:b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(Late 16</a:t>
            </a:r>
            <a:r>
              <a:rPr lang="en-US" sz="3400" b="1" baseline="30000">
                <a:solidFill>
                  <a:srgbClr val="FF0000"/>
                </a:solidFill>
                <a:latin typeface="Lucida Calligraphy" charset="0"/>
              </a:rPr>
              <a:t>c</a:t>
            </a:r>
            <a:r>
              <a:rPr lang="en-US" sz="3400" b="1">
                <a:solidFill>
                  <a:srgbClr val="FF0000"/>
                </a:solidFill>
                <a:latin typeface="Lucida Calligraphy" charset="0"/>
              </a:rPr>
              <a:t>)</a:t>
            </a:r>
            <a:endParaRPr lang="en-US" sz="3400" b="1" baseline="30000">
              <a:solidFill>
                <a:srgbClr val="FF0000"/>
              </a:solidFill>
              <a:latin typeface="Lucida Calligraphy" charset="0"/>
            </a:endParaRPr>
          </a:p>
        </p:txBody>
      </p:sp>
      <p:pic>
        <p:nvPicPr>
          <p:cNvPr id="13315" name="Picture 4" descr="map-Chambers-Religious Divisions at end of 16c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 b="13333"/>
          <a:stretch>
            <a:fillRect/>
          </a:stretch>
        </p:blipFill>
        <p:spPr bwMode="auto">
          <a:xfrm>
            <a:off x="3471863" y="152400"/>
            <a:ext cx="5519737" cy="662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dirty="0" smtClean="0"/>
              <a:t>Result: Because of Martin Luther’s actions, Christianity has two main branches in the Western world: </a:t>
            </a:r>
            <a:r>
              <a:rPr lang="en-US" sz="1900" b="1" u="sng" dirty="0" smtClean="0">
                <a:solidFill>
                  <a:srgbClr val="3366FF"/>
                </a:solidFill>
              </a:rPr>
              <a:t>Catholicism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Protestantism.</a:t>
            </a:r>
            <a:endParaRPr lang="en-US" sz="1900" b="1" u="sng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Setting the stage:</a:t>
            </a:r>
            <a:endParaRPr lang="en-US" sz="28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By the tenth century, the </a:t>
            </a:r>
            <a:r>
              <a:rPr lang="en-US" sz="2000" b="1" u="sng" dirty="0" smtClean="0">
                <a:solidFill>
                  <a:srgbClr val="3366FF"/>
                </a:solidFill>
              </a:rPr>
              <a:t>Roman Catholic Church </a:t>
            </a:r>
            <a:r>
              <a:rPr lang="en-US" sz="2000" dirty="0" smtClean="0"/>
              <a:t>dominated religious life in Northern and Western </a:t>
            </a:r>
            <a:r>
              <a:rPr lang="en-US" sz="2000" b="1" u="sng" dirty="0" smtClean="0">
                <a:solidFill>
                  <a:srgbClr val="3366FF"/>
                </a:solidFill>
              </a:rPr>
              <a:t>Europe.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Many people began to </a:t>
            </a:r>
            <a:r>
              <a:rPr lang="en-US" sz="2000" b="1" u="sng" dirty="0" smtClean="0">
                <a:solidFill>
                  <a:srgbClr val="3366FF"/>
                </a:solidFill>
              </a:rPr>
              <a:t>criticize</a:t>
            </a:r>
            <a:r>
              <a:rPr lang="en-US" sz="2000" dirty="0" smtClean="0"/>
              <a:t> the Church’s </a:t>
            </a:r>
            <a:r>
              <a:rPr lang="en-US" sz="2000" b="1" u="sng" dirty="0" smtClean="0">
                <a:solidFill>
                  <a:srgbClr val="3366FF"/>
                </a:solidFill>
              </a:rPr>
              <a:t>practices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smtClean="0"/>
              <a:t>People felt that Church leaders were too interested in </a:t>
            </a:r>
            <a:r>
              <a:rPr lang="en-US" sz="2000" b="1" u="sng" dirty="0" smtClean="0">
                <a:solidFill>
                  <a:srgbClr val="3366FF"/>
                </a:solidFill>
              </a:rPr>
              <a:t>worldly</a:t>
            </a:r>
            <a:r>
              <a:rPr lang="en-US" sz="2000" dirty="0" smtClean="0"/>
              <a:t> pursuits, such as gaining </a:t>
            </a:r>
            <a:r>
              <a:rPr lang="en-US" sz="2000" b="1" u="sng" dirty="0" smtClean="0">
                <a:solidFill>
                  <a:srgbClr val="3366FF"/>
                </a:solidFill>
              </a:rPr>
              <a:t>wealth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3366FF"/>
                </a:solidFill>
              </a:rPr>
              <a:t>political</a:t>
            </a:r>
            <a:r>
              <a:rPr lang="en-US" sz="2000" dirty="0" smtClean="0"/>
              <a:t> 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Reformation: A movement of religious reform.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Social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Renaissance values let to people to </a:t>
            </a:r>
            <a:r>
              <a:rPr lang="en-US" sz="2200" b="1" u="sng" dirty="0" smtClean="0">
                <a:solidFill>
                  <a:srgbClr val="3366FF"/>
                </a:solidFill>
              </a:rPr>
              <a:t>question</a:t>
            </a:r>
            <a:r>
              <a:rPr lang="en-US" sz="2200" dirty="0" smtClean="0"/>
              <a:t> the Church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The </a:t>
            </a:r>
            <a:r>
              <a:rPr lang="en-US" sz="2200" b="1" u="sng" dirty="0" smtClean="0">
                <a:solidFill>
                  <a:srgbClr val="3366FF"/>
                </a:solidFill>
              </a:rPr>
              <a:t>printing press </a:t>
            </a:r>
            <a:r>
              <a:rPr lang="en-US" sz="2200" dirty="0" smtClean="0"/>
              <a:t>helped to spread ideas critical of the Church</a:t>
            </a:r>
          </a:p>
          <a:p>
            <a:endParaRPr lang="en-US" sz="22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Political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b="1" u="sng" dirty="0" smtClean="0">
                <a:solidFill>
                  <a:srgbClr val="3366FF"/>
                </a:solidFill>
              </a:rPr>
              <a:t>Monarchs</a:t>
            </a:r>
            <a:r>
              <a:rPr lang="en-US" sz="2100" dirty="0" smtClean="0"/>
              <a:t> (kings) challenged the Church as the </a:t>
            </a:r>
            <a:r>
              <a:rPr lang="en-US" sz="2100" b="1" u="sng" dirty="0" smtClean="0">
                <a:solidFill>
                  <a:srgbClr val="3366FF"/>
                </a:solidFill>
              </a:rPr>
              <a:t>supreme</a:t>
            </a:r>
            <a:r>
              <a:rPr lang="en-US" sz="2100" dirty="0" smtClean="0"/>
              <a:t> power in Europe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Many leaders viewed the pope as a </a:t>
            </a:r>
            <a:r>
              <a:rPr lang="en-US" sz="2200" b="1" u="sng" dirty="0" smtClean="0">
                <a:solidFill>
                  <a:srgbClr val="3366FF"/>
                </a:solidFill>
              </a:rPr>
              <a:t>foreign ruler </a:t>
            </a:r>
            <a:r>
              <a:rPr lang="en-US" sz="2200" dirty="0" smtClean="0"/>
              <a:t>and challenged his authority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3200" dirty="0" smtClean="0"/>
              <a:t>Economic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European princes and kings were </a:t>
            </a:r>
            <a:r>
              <a:rPr lang="en-US" sz="2100" b="1" u="sng" dirty="0" smtClean="0">
                <a:solidFill>
                  <a:srgbClr val="3366FF"/>
                </a:solidFill>
              </a:rPr>
              <a:t>jealous</a:t>
            </a:r>
            <a:r>
              <a:rPr lang="en-US" sz="2100" dirty="0" smtClean="0"/>
              <a:t> of the Church’s </a:t>
            </a:r>
            <a:r>
              <a:rPr lang="en-US" sz="2100" b="1" u="sng" dirty="0" smtClean="0">
                <a:solidFill>
                  <a:srgbClr val="3366FF"/>
                </a:solidFill>
              </a:rPr>
              <a:t>wealth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Merchants and others resented having to pay taxes to the Church</a:t>
            </a:r>
          </a:p>
          <a:p>
            <a:endParaRPr lang="en-US" sz="2100" dirty="0" smtClean="0"/>
          </a:p>
          <a:p>
            <a:pPr marL="514350" indent="-514350">
              <a:buFont typeface="+mj-lt"/>
              <a:buAutoNum type="alphaLcPeriod" startAt="3"/>
            </a:pPr>
            <a:r>
              <a:rPr lang="en-US" sz="3000" dirty="0" smtClean="0"/>
              <a:t>Religious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Some Church leaders had become </a:t>
            </a:r>
            <a:r>
              <a:rPr lang="en-US" sz="2100" b="1" u="sng" dirty="0" smtClean="0">
                <a:solidFill>
                  <a:srgbClr val="3366FF"/>
                </a:solidFill>
              </a:rPr>
              <a:t>worldly</a:t>
            </a:r>
            <a:r>
              <a:rPr lang="en-US" sz="2100" dirty="0" smtClean="0"/>
              <a:t> (secular) and </a:t>
            </a:r>
            <a:r>
              <a:rPr lang="en-US" sz="2100" b="1" u="sng" dirty="0" smtClean="0">
                <a:solidFill>
                  <a:srgbClr val="3366FF"/>
                </a:solidFill>
              </a:rPr>
              <a:t>corrupt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100" dirty="0" smtClean="0"/>
              <a:t>Many people found Church practices such as </a:t>
            </a:r>
            <a:r>
              <a:rPr lang="en-US" sz="2100" b="1" u="sng" dirty="0" smtClean="0">
                <a:solidFill>
                  <a:srgbClr val="3366FF"/>
                </a:solidFill>
              </a:rPr>
              <a:t>indulgences</a:t>
            </a:r>
            <a:r>
              <a:rPr lang="en-US" sz="2100" dirty="0" smtClean="0"/>
              <a:t> as unacceptable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/>
          <a:p>
            <a:r>
              <a:rPr lang="en-US" dirty="0" smtClean="0"/>
              <a:t>2. 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394918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3200" dirty="0" smtClean="0"/>
              <a:t>Other examples: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Pope Alexander VI admitted that he had </a:t>
            </a:r>
            <a:r>
              <a:rPr lang="en-US" sz="2200" b="1" u="sng" dirty="0" smtClean="0">
                <a:solidFill>
                  <a:srgbClr val="3366FF"/>
                </a:solidFill>
              </a:rPr>
              <a:t>fathered several children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Many priests and monks were poorly </a:t>
            </a:r>
            <a:r>
              <a:rPr lang="en-US" sz="2200" b="1" u="sng" dirty="0" smtClean="0">
                <a:solidFill>
                  <a:srgbClr val="3366FF"/>
                </a:solidFill>
              </a:rPr>
              <a:t>educated</a:t>
            </a:r>
            <a:r>
              <a:rPr lang="en-US" sz="2200" dirty="0" smtClean="0"/>
              <a:t> and couldn’t </a:t>
            </a:r>
            <a:r>
              <a:rPr lang="en-US" sz="2200" b="1" u="sng" dirty="0" smtClean="0">
                <a:solidFill>
                  <a:srgbClr val="3366FF"/>
                </a:solidFill>
              </a:rPr>
              <a:t>teach</a:t>
            </a:r>
            <a:r>
              <a:rPr lang="en-US" sz="2200" dirty="0" smtClean="0"/>
              <a:t> people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Other clergy </a:t>
            </a:r>
            <a:r>
              <a:rPr lang="en-US" sz="2200" b="1" u="sng" dirty="0" smtClean="0">
                <a:solidFill>
                  <a:srgbClr val="3366FF"/>
                </a:solidFill>
              </a:rPr>
              <a:t>married</a:t>
            </a:r>
            <a:r>
              <a:rPr lang="en-US" sz="2200" dirty="0" smtClean="0"/>
              <a:t>, drank, or </a:t>
            </a:r>
            <a:r>
              <a:rPr lang="en-US" sz="2200" b="1" u="sng" dirty="0" smtClean="0">
                <a:solidFill>
                  <a:srgbClr val="3366FF"/>
                </a:solidFill>
              </a:rPr>
              <a:t>gambled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sz="2200" dirty="0" smtClean="0"/>
              <a:t>Simony, Lay investiture, and the age old division of Church vs. State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57" y="1527150"/>
            <a:ext cx="4958931" cy="533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Martin Luther and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" y="1600200"/>
            <a:ext cx="9381263" cy="4495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200" dirty="0" smtClean="0"/>
              <a:t>Luther Challenges the Church</a:t>
            </a:r>
          </a:p>
          <a:p>
            <a:pPr marL="834390" lvl="1" indent="-514350">
              <a:buFont typeface="+mj-lt"/>
              <a:buAutoNum type="alphaLcPeriod"/>
            </a:pPr>
            <a:r>
              <a:rPr lang="en-US" dirty="0" smtClean="0"/>
              <a:t>Martin Luther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1900" dirty="0" smtClean="0"/>
              <a:t>Parents wanted him to be a </a:t>
            </a:r>
            <a:r>
              <a:rPr lang="en-US" sz="1900" b="1" u="sng" dirty="0" smtClean="0">
                <a:solidFill>
                  <a:srgbClr val="3366FF"/>
                </a:solidFill>
              </a:rPr>
              <a:t>lawyer</a:t>
            </a:r>
            <a:r>
              <a:rPr lang="en-US" sz="1900" dirty="0" smtClean="0"/>
              <a:t>, became a </a:t>
            </a:r>
            <a:r>
              <a:rPr lang="en-US" sz="1900" b="1" u="sng" dirty="0" smtClean="0">
                <a:solidFill>
                  <a:srgbClr val="3366FF"/>
                </a:solidFill>
              </a:rPr>
              <a:t>monk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3366FF"/>
                </a:solidFill>
              </a:rPr>
              <a:t>teacher</a:t>
            </a:r>
            <a:r>
              <a:rPr lang="en-US" sz="1900" dirty="0" smtClean="0"/>
              <a:t> instead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Taught scripture at University of </a:t>
            </a:r>
            <a:r>
              <a:rPr lang="en-US" sz="2200" b="1" u="sng" dirty="0" smtClean="0">
                <a:solidFill>
                  <a:srgbClr val="3366FF"/>
                </a:solidFill>
              </a:rPr>
              <a:t>Wittenberg</a:t>
            </a:r>
            <a:r>
              <a:rPr lang="en-US" sz="2200" dirty="0" smtClean="0"/>
              <a:t> in German state of </a:t>
            </a:r>
            <a:r>
              <a:rPr lang="en-US" sz="2200" b="1" u="sng" dirty="0" smtClean="0">
                <a:solidFill>
                  <a:srgbClr val="3366FF"/>
                </a:solidFill>
              </a:rPr>
              <a:t>Saxony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His 95 Theses began the </a:t>
            </a:r>
            <a:r>
              <a:rPr lang="en-US" sz="2200" b="1" u="sng" dirty="0" smtClean="0">
                <a:solidFill>
                  <a:srgbClr val="3366FF"/>
                </a:solidFill>
              </a:rPr>
              <a:t>Reformation</a:t>
            </a:r>
          </a:p>
          <a:p>
            <a:pPr marL="1108710" lvl="2" indent="-514350">
              <a:buFont typeface="+mj-lt"/>
              <a:buAutoNum type="romanLcPeriod"/>
            </a:pPr>
            <a:r>
              <a:rPr lang="en-US" sz="2200" dirty="0" smtClean="0"/>
              <a:t>Martin Luther believed it was ok for clergy to</a:t>
            </a:r>
            <a:r>
              <a:rPr lang="en-US" sz="2200" b="1" u="sng" dirty="0" smtClean="0">
                <a:solidFill>
                  <a:srgbClr val="3366FF"/>
                </a:solidFill>
              </a:rPr>
              <a:t>marry</a:t>
            </a:r>
            <a:r>
              <a:rPr lang="en-US" sz="2200" dirty="0" smtClean="0"/>
              <a:t>and he did so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26" y="0"/>
            <a:ext cx="6861492" cy="686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524</TotalTime>
  <Words>614</Words>
  <Application>Microsoft Macintosh PowerPoint</Application>
  <PresentationFormat>On-screen Show (4:3)</PresentationFormat>
  <Paragraphs>70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The REformation</vt:lpstr>
      <vt:lpstr>The Reformation</vt:lpstr>
      <vt:lpstr>The Reformation</vt:lpstr>
      <vt:lpstr>2. Causes of The Reformation</vt:lpstr>
      <vt:lpstr>2. Causes of The Reformation</vt:lpstr>
      <vt:lpstr>2. Causes of The Reformation</vt:lpstr>
      <vt:lpstr>Martin Luther</vt:lpstr>
      <vt:lpstr>Martin Luther and the Reformation</vt:lpstr>
      <vt:lpstr>Slide 9</vt:lpstr>
      <vt:lpstr>Martin Luther and the Reformation</vt:lpstr>
      <vt:lpstr>Slide 11</vt:lpstr>
      <vt:lpstr>Martin Luther and the Reformation</vt:lpstr>
      <vt:lpstr>Slide 13</vt:lpstr>
      <vt:lpstr>Martin Luther and the Reformation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</dc:title>
  <dc:creator>Karl Sagan</dc:creator>
  <cp:lastModifiedBy>mbolanos</cp:lastModifiedBy>
  <cp:revision>8</cp:revision>
  <dcterms:created xsi:type="dcterms:W3CDTF">2011-03-20T22:04:24Z</dcterms:created>
  <dcterms:modified xsi:type="dcterms:W3CDTF">2014-06-17T21:09:59Z</dcterms:modified>
</cp:coreProperties>
</file>