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76" r:id="rId3"/>
    <p:sldId id="262" r:id="rId4"/>
    <p:sldId id="257" r:id="rId5"/>
    <p:sldId id="268" r:id="rId6"/>
    <p:sldId id="258" r:id="rId7"/>
    <p:sldId id="269" r:id="rId8"/>
    <p:sldId id="263" r:id="rId9"/>
    <p:sldId id="259" r:id="rId10"/>
    <p:sldId id="264" r:id="rId11"/>
    <p:sldId id="270" r:id="rId12"/>
    <p:sldId id="266" r:id="rId13"/>
    <p:sldId id="271" r:id="rId14"/>
    <p:sldId id="260" r:id="rId15"/>
    <p:sldId id="267" r:id="rId16"/>
    <p:sldId id="272" r:id="rId17"/>
    <p:sldId id="273" r:id="rId18"/>
    <p:sldId id="274" r:id="rId19"/>
    <p:sldId id="275" r:id="rId20"/>
    <p:sldId id="261" r:id="rId21"/>
    <p:sldId id="265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 snapToObjects="1">
      <p:cViewPr varScale="1">
        <p:scale>
          <a:sx n="86" d="100"/>
          <a:sy n="86" d="100"/>
        </p:scale>
        <p:origin x="-10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1461247"/>
            <a:ext cx="9144000" cy="45291"/>
            <a:chOff x="0" y="1613647"/>
            <a:chExt cx="9144000" cy="45291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/>
          <p:cNvGrpSpPr/>
          <p:nvPr/>
        </p:nvGrpSpPr>
        <p:grpSpPr>
          <a:xfrm>
            <a:off x="0" y="4953000"/>
            <a:ext cx="9144000" cy="45291"/>
            <a:chOff x="0" y="1613647"/>
            <a:chExt cx="9144000" cy="45291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14800" y="1572768"/>
            <a:ext cx="4910328" cy="2130552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800" b="1" kern="1200">
                <a:solidFill>
                  <a:schemeClr val="tx1"/>
                </a:solidFill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14800" y="3711388"/>
            <a:ext cx="4910328" cy="886968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" pitchFamily="2" charset="2"/>
              <a:buNone/>
              <a:defRPr sz="2400" b="1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5D58D-CFEC-EB44-AFFD-FD5B1B694F19}" type="datetimeFigureOut">
              <a:rPr lang="en-US" smtClean="0"/>
              <a:pPr/>
              <a:t>6/19/2014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75925-D1B7-344E-B6BD-27E63D724E3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" name="Oval 19"/>
          <p:cNvSpPr>
            <a:spLocks noChangeAspect="1"/>
          </p:cNvSpPr>
          <p:nvPr/>
        </p:nvSpPr>
        <p:spPr>
          <a:xfrm>
            <a:off x="121024" y="85165"/>
            <a:ext cx="4433047" cy="4433047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50000">
                <a:schemeClr val="accent1">
                  <a:lumMod val="75000"/>
                </a:schemeClr>
              </a:gs>
              <a:gs pos="100000">
                <a:schemeClr val="accent1"/>
              </a:gs>
            </a:gsLst>
            <a:lin ang="8400000" scaled="0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chilly" dir="t">
              <a:rot lat="0" lon="0" rev="16800000"/>
            </a:lightRig>
          </a:scene3d>
          <a:sp3d>
            <a:bevelT w="127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179294" y="112058"/>
            <a:ext cx="4201255" cy="4201255"/>
          </a:xfrm>
          <a:prstGeom prst="ellipse">
            <a:avLst/>
          </a:prstGeom>
          <a:gradFill flip="none" rotWithShape="1">
            <a:gsLst>
              <a:gs pos="0">
                <a:schemeClr val="accent2">
                  <a:alpha val="30000"/>
                </a:schemeClr>
              </a:gs>
              <a:gs pos="100000">
                <a:schemeClr val="accent2">
                  <a:lumMod val="75000"/>
                  <a:alpha val="30000"/>
                </a:schemeClr>
              </a:gs>
            </a:gsLst>
            <a:lin ang="2700000" scaled="1"/>
            <a:tileRect/>
          </a:gradFill>
          <a:ln>
            <a:noFill/>
          </a:ln>
          <a:effectLst>
            <a:innerShdw blurRad="38100" dist="12700" dir="2700000">
              <a:prstClr val="black">
                <a:alpha val="3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5" name="Oval 34"/>
          <p:cNvSpPr/>
          <p:nvPr/>
        </p:nvSpPr>
        <p:spPr>
          <a:xfrm>
            <a:off x="264460" y="138952"/>
            <a:ext cx="3988777" cy="4056383"/>
          </a:xfrm>
          <a:prstGeom prst="ellipse">
            <a:avLst/>
          </a:prstGeom>
          <a:gradFill flip="none" rotWithShape="1">
            <a:gsLst>
              <a:gs pos="0">
                <a:schemeClr val="accent2">
                  <a:alpha val="30000"/>
                </a:schemeClr>
              </a:gs>
              <a:gs pos="100000">
                <a:schemeClr val="accent2">
                  <a:lumMod val="75000"/>
                  <a:alpha val="30000"/>
                </a:schemeClr>
              </a:gs>
            </a:gsLst>
            <a:lin ang="2700000" scaled="1"/>
            <a:tileRect/>
          </a:gradFill>
          <a:ln>
            <a:noFill/>
          </a:ln>
          <a:effectLst>
            <a:innerShdw blurRad="38100" dist="12700" dir="2700000">
              <a:prstClr val="black">
                <a:alpha val="3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7" name="Oval 36"/>
          <p:cNvSpPr/>
          <p:nvPr/>
        </p:nvSpPr>
        <p:spPr>
          <a:xfrm>
            <a:off x="264460" y="138953"/>
            <a:ext cx="3897026" cy="3897026"/>
          </a:xfrm>
          <a:prstGeom prst="ellipse">
            <a:avLst/>
          </a:prstGeom>
          <a:gradFill flip="none" rotWithShape="1">
            <a:gsLst>
              <a:gs pos="0">
                <a:schemeClr val="accent2">
                  <a:alpha val="30000"/>
                </a:schemeClr>
              </a:gs>
              <a:gs pos="100000">
                <a:schemeClr val="accent2">
                  <a:lumMod val="75000"/>
                  <a:alpha val="30000"/>
                </a:schemeClr>
              </a:gs>
            </a:gsLst>
            <a:lin ang="2700000" scaled="1"/>
            <a:tileRect/>
          </a:gradFill>
          <a:ln>
            <a:noFill/>
          </a:ln>
          <a:effectLst>
            <a:innerShdw blurRad="127000" dist="63500" dir="162000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1178859"/>
            <a:ext cx="9144000" cy="45291"/>
            <a:chOff x="0" y="1613647"/>
            <a:chExt cx="9144000" cy="45291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0" y="5715000"/>
            <a:ext cx="9144000" cy="45291"/>
            <a:chOff x="0" y="1613647"/>
            <a:chExt cx="9144000" cy="45291"/>
          </a:xfrm>
        </p:grpSpPr>
        <p:cxnSp>
          <p:nvCxnSpPr>
            <p:cNvPr id="13" name="Straight Connector 12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0"/>
            <a:ext cx="3581400" cy="1252538"/>
          </a:xfrm>
        </p:spPr>
        <p:txBody>
          <a:bodyPr anchor="b">
            <a:normAutofit/>
          </a:bodyPr>
          <a:lstStyle>
            <a:lvl1pPr algn="l"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895600"/>
            <a:ext cx="3581400" cy="2438400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5D58D-CFEC-EB44-AFFD-FD5B1B694F19}" type="datetimeFigureOut">
              <a:rPr lang="en-US" smtClean="0"/>
              <a:pPr/>
              <a:t>6/19/2014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75925-D1B7-344E-B6BD-27E63D724E3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>
            <a:spLocks noChangeAspect="1"/>
          </p:cNvSpPr>
          <p:nvPr/>
        </p:nvSpPr>
        <p:spPr>
          <a:xfrm>
            <a:off x="4285131" y="1116106"/>
            <a:ext cx="4724400" cy="4724400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50000">
                <a:schemeClr val="accent1">
                  <a:lumMod val="75000"/>
                </a:schemeClr>
              </a:gs>
              <a:gs pos="100000">
                <a:schemeClr val="accent1"/>
              </a:gs>
            </a:gsLst>
            <a:lin ang="8400000" scaled="0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chilly" dir="t">
              <a:rot lat="0" lon="0" rev="16800000"/>
            </a:lightRig>
          </a:scene3d>
          <a:sp3d>
            <a:bevelT w="127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3386" y="1148001"/>
            <a:ext cx="4434840" cy="4434987"/>
          </a:xfrm>
          <a:prstGeom prst="ellipse">
            <a:avLst/>
          </a:prstGeom>
          <a:effectLst>
            <a:innerShdw blurRad="63500" dist="50800" dir="18900000">
              <a:prstClr val="black">
                <a:alpha val="30000"/>
              </a:prstClr>
            </a:inn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" pitchFamily="2" charset="2"/>
              <a:buNone/>
              <a:defRPr sz="1800" b="1" kern="1200">
                <a:solidFill>
                  <a:schemeClr val="tx1"/>
                </a:solidFill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5D58D-CFEC-EB44-AFFD-FD5B1B694F19}" type="datetimeFigureOut">
              <a:rPr lang="en-US" smtClean="0"/>
              <a:pPr/>
              <a:t>6/19/2014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75925-D1B7-344E-B6BD-27E63D724E3D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0" y="1584169"/>
            <a:ext cx="9144000" cy="45291"/>
            <a:chOff x="0" y="1613647"/>
            <a:chExt cx="9144000" cy="45291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56500" y="609600"/>
            <a:ext cx="1587500" cy="5516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629400" cy="55165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56499" y="6356350"/>
            <a:ext cx="1148229" cy="365125"/>
          </a:xfrm>
        </p:spPr>
        <p:txBody>
          <a:bodyPr/>
          <a:lstStyle/>
          <a:p>
            <a:fld id="{1D15D58D-CFEC-EB44-AFFD-FD5B1B694F19}" type="datetimeFigureOut">
              <a:rPr lang="en-US" smtClean="0"/>
              <a:pPr/>
              <a:t>6/19/2014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75925-D1B7-344E-B6BD-27E63D724E3D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 rot="5400000">
            <a:off x="4065260" y="3406355"/>
            <a:ext cx="6858000" cy="45291"/>
            <a:chOff x="0" y="1613647"/>
            <a:chExt cx="9144000" cy="45291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20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5D58D-CFEC-EB44-AFFD-FD5B1B694F19}" type="datetimeFigureOut">
              <a:rPr lang="en-US" smtClean="0"/>
              <a:pPr/>
              <a:t>6/19/2014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75925-D1B7-344E-B6BD-27E63D724E3D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10"/>
          <p:cNvGrpSpPr/>
          <p:nvPr/>
        </p:nvGrpSpPr>
        <p:grpSpPr>
          <a:xfrm>
            <a:off x="0" y="1584169"/>
            <a:ext cx="9144000" cy="45291"/>
            <a:chOff x="0" y="1613647"/>
            <a:chExt cx="9144000" cy="45291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"/>
          <p:cNvGrpSpPr/>
          <p:nvPr/>
        </p:nvGrpSpPr>
        <p:grpSpPr>
          <a:xfrm>
            <a:off x="0" y="1461247"/>
            <a:ext cx="9144000" cy="45291"/>
            <a:chOff x="0" y="1613647"/>
            <a:chExt cx="9144000" cy="45291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9"/>
          <p:cNvGrpSpPr/>
          <p:nvPr/>
        </p:nvGrpSpPr>
        <p:grpSpPr>
          <a:xfrm>
            <a:off x="0" y="4953000"/>
            <a:ext cx="9144000" cy="45291"/>
            <a:chOff x="0" y="1613647"/>
            <a:chExt cx="9144000" cy="45291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65376" y="1573306"/>
            <a:ext cx="3653117" cy="2133600"/>
          </a:xfrm>
        </p:spPr>
        <p:txBody>
          <a:bodyPr anchor="b" anchorCtr="0"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65376" y="3998259"/>
            <a:ext cx="3653117" cy="883024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5D58D-CFEC-EB44-AFFD-FD5B1B694F19}" type="datetimeFigureOut">
              <a:rPr lang="en-US" smtClean="0"/>
              <a:pPr/>
              <a:t>6/19/2014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16" name="Oval 15"/>
          <p:cNvSpPr>
            <a:spLocks noChangeAspect="1"/>
          </p:cNvSpPr>
          <p:nvPr/>
        </p:nvSpPr>
        <p:spPr>
          <a:xfrm>
            <a:off x="134471" y="685800"/>
            <a:ext cx="5268049" cy="5268049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50000">
                <a:schemeClr val="accent1">
                  <a:lumMod val="75000"/>
                </a:schemeClr>
              </a:gs>
              <a:gs pos="100000">
                <a:schemeClr val="accent1"/>
              </a:gs>
            </a:gsLst>
            <a:lin ang="8400000" scaled="0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chilly" dir="t">
              <a:rot lat="0" lon="0" rev="16800000"/>
            </a:lightRig>
          </a:scene3d>
          <a:sp3d>
            <a:bevelT w="127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7" name="Oval 16"/>
          <p:cNvSpPr/>
          <p:nvPr/>
        </p:nvSpPr>
        <p:spPr>
          <a:xfrm>
            <a:off x="229676" y="712694"/>
            <a:ext cx="4983480" cy="4983480"/>
          </a:xfrm>
          <a:prstGeom prst="ellipse">
            <a:avLst/>
          </a:prstGeom>
          <a:gradFill flip="none" rotWithShape="1">
            <a:gsLst>
              <a:gs pos="0">
                <a:schemeClr val="accent2">
                  <a:alpha val="30000"/>
                </a:schemeClr>
              </a:gs>
              <a:gs pos="100000">
                <a:schemeClr val="accent2">
                  <a:lumMod val="75000"/>
                  <a:alpha val="30000"/>
                </a:schemeClr>
              </a:gs>
            </a:gsLst>
            <a:lin ang="2700000" scaled="1"/>
            <a:tileRect/>
          </a:gradFill>
          <a:ln>
            <a:noFill/>
          </a:ln>
          <a:effectLst>
            <a:innerShdw blurRad="38100" dist="12700" dir="2700000">
              <a:prstClr val="black">
                <a:alpha val="3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8" name="Picture Placeholder 24"/>
          <p:cNvSpPr>
            <a:spLocks noGrp="1"/>
          </p:cNvSpPr>
          <p:nvPr>
            <p:ph type="pic" sz="quarter" idx="13"/>
          </p:nvPr>
        </p:nvSpPr>
        <p:spPr>
          <a:xfrm>
            <a:off x="241232" y="716992"/>
            <a:ext cx="4906459" cy="4852935"/>
          </a:xfrm>
          <a:prstGeom prst="ellipse">
            <a:avLst/>
          </a:prstGeom>
          <a:effectLst>
            <a:innerShdw blurRad="63500" dist="50800" dir="16200000">
              <a:prstClr val="black">
                <a:alpha val="30000"/>
              </a:prstClr>
            </a:innerShdw>
          </a:effectLst>
        </p:spPr>
        <p:txBody>
          <a:bodyPr>
            <a:normAutofit/>
          </a:bodyPr>
          <a:lstStyle>
            <a:lvl1pPr algn="r">
              <a:buNone/>
              <a:defRPr sz="1800"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33600"/>
            <a:ext cx="8228013" cy="1362075"/>
          </a:xfrm>
        </p:spPr>
        <p:txBody>
          <a:bodyPr anchor="b" anchorCtr="0">
            <a:normAutofit/>
          </a:bodyPr>
          <a:lstStyle>
            <a:lvl1pPr algn="ctr">
              <a:defRPr sz="4800" b="1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29013"/>
            <a:ext cx="8228013" cy="1347787"/>
          </a:xfrm>
        </p:spPr>
        <p:txBody>
          <a:bodyPr anchor="t" anchorCtr="0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5D58D-CFEC-EB44-AFFD-FD5B1B694F19}" type="datetimeFigureOut">
              <a:rPr lang="en-US" smtClean="0"/>
              <a:pPr/>
              <a:t>6/19/2014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75925-D1B7-344E-B6BD-27E63D724E3D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7"/>
          <p:cNvGrpSpPr/>
          <p:nvPr/>
        </p:nvGrpSpPr>
        <p:grpSpPr>
          <a:xfrm>
            <a:off x="0" y="1447800"/>
            <a:ext cx="9144000" cy="45291"/>
            <a:chOff x="0" y="1613647"/>
            <a:chExt cx="9144000" cy="45291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10"/>
          <p:cNvGrpSpPr/>
          <p:nvPr/>
        </p:nvGrpSpPr>
        <p:grpSpPr>
          <a:xfrm>
            <a:off x="0" y="4939553"/>
            <a:ext cx="9144000" cy="45291"/>
            <a:chOff x="0" y="1613647"/>
            <a:chExt cx="9144000" cy="45291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57401"/>
            <a:ext cx="3931920" cy="398032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880" y="2057401"/>
            <a:ext cx="3931920" cy="398032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5D58D-CFEC-EB44-AFFD-FD5B1B694F19}" type="datetimeFigureOut">
              <a:rPr lang="en-US" smtClean="0"/>
              <a:pPr/>
              <a:t>6/19/2014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75925-D1B7-344E-B6BD-27E63D724E3D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8" name="Group 16"/>
          <p:cNvGrpSpPr/>
          <p:nvPr/>
        </p:nvGrpSpPr>
        <p:grpSpPr>
          <a:xfrm>
            <a:off x="0" y="1584169"/>
            <a:ext cx="9144000" cy="45291"/>
            <a:chOff x="0" y="1613647"/>
            <a:chExt cx="9144000" cy="45291"/>
          </a:xfrm>
        </p:grpSpPr>
        <p:cxnSp>
          <p:nvCxnSpPr>
            <p:cNvPr id="18" name="Straight Connector 17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1584169"/>
            <a:ext cx="9144000" cy="45291"/>
            <a:chOff x="0" y="1613647"/>
            <a:chExt cx="9144000" cy="45291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34670"/>
            <a:ext cx="3931920" cy="744071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28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514600"/>
            <a:ext cx="3931920" cy="352312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734670"/>
            <a:ext cx="3931920" cy="744071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28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514600"/>
            <a:ext cx="3931920" cy="352312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5D58D-CFEC-EB44-AFFD-FD5B1B694F19}" type="datetimeFigureOut">
              <a:rPr lang="en-US" smtClean="0"/>
              <a:pPr/>
              <a:t>6/19/2014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75925-D1B7-344E-B6BD-27E63D724E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5D58D-CFEC-EB44-AFFD-FD5B1B694F19}" type="datetimeFigureOut">
              <a:rPr lang="en-US" smtClean="0"/>
              <a:pPr/>
              <a:t>6/19/2014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75925-D1B7-344E-B6BD-27E63D724E3D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6" name="Group 6"/>
          <p:cNvGrpSpPr/>
          <p:nvPr/>
        </p:nvGrpSpPr>
        <p:grpSpPr>
          <a:xfrm>
            <a:off x="0" y="1584169"/>
            <a:ext cx="9144000" cy="45291"/>
            <a:chOff x="0" y="1613647"/>
            <a:chExt cx="9144000" cy="45291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5D58D-CFEC-EB44-AFFD-FD5B1B694F19}" type="datetimeFigureOut">
              <a:rPr lang="en-US" smtClean="0"/>
              <a:pPr/>
              <a:t>6/19/2014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75925-D1B7-344E-B6BD-27E63D724E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658906"/>
            <a:ext cx="3602039" cy="1162050"/>
          </a:xfrm>
        </p:spPr>
        <p:txBody>
          <a:bodyPr anchor="b">
            <a:normAutofit/>
          </a:bodyPr>
          <a:lstStyle>
            <a:lvl1pPr algn="ctr"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3388" y="273051"/>
            <a:ext cx="4206240" cy="57785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1905001"/>
            <a:ext cx="3602039" cy="3733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5D58D-CFEC-EB44-AFFD-FD5B1B694F19}" type="datetimeFigureOut">
              <a:rPr lang="en-US" smtClean="0"/>
              <a:pPr/>
              <a:t>6/19/2014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75925-D1B7-344E-B6BD-27E63D724E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7401"/>
            <a:ext cx="8229600" cy="3962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71129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15D58D-CFEC-EB44-AFFD-FD5B1B694F19}" type="datetimeFigureOut">
              <a:rPr lang="en-US" smtClean="0"/>
              <a:pPr/>
              <a:t>6/19/2014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67200" y="635635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875925-D1B7-344E-B6BD-27E63D724E3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800" b="1" kern="1200">
          <a:solidFill>
            <a:schemeClr val="tx1"/>
          </a:solidFill>
          <a:effectLst>
            <a:outerShdw blurRad="50800" dist="50800" dir="270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"/>
        <a:defRPr sz="2400" b="1" kern="1200">
          <a:solidFill>
            <a:schemeClr val="tx1"/>
          </a:solidFill>
          <a:effectLst>
            <a:outerShdw blurRad="50800" dist="50800" dir="270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ct val="20000"/>
        </a:spcBef>
        <a:buClr>
          <a:schemeClr val="accent2"/>
        </a:buClr>
        <a:buSzPct val="90000"/>
        <a:buFont typeface="Wingdings" pitchFamily="2" charset="2"/>
        <a:buChar char=""/>
        <a:defRPr sz="2200" b="1" kern="1200">
          <a:solidFill>
            <a:schemeClr val="tx1"/>
          </a:solidFill>
          <a:effectLst>
            <a:outerShdw blurRad="50800" dist="50800" dir="270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"/>
        <a:defRPr sz="2000" b="1" kern="1200">
          <a:solidFill>
            <a:schemeClr val="tx1"/>
          </a:solidFill>
          <a:effectLst>
            <a:outerShdw blurRad="50800" dist="50800" dir="270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ct val="20000"/>
        </a:spcBef>
        <a:buClr>
          <a:schemeClr val="accent2"/>
        </a:buClr>
        <a:buSzPct val="90000"/>
        <a:buFont typeface="Wingdings" pitchFamily="2" charset="2"/>
        <a:buChar char=""/>
        <a:defRPr sz="1800" b="1" kern="1200">
          <a:solidFill>
            <a:schemeClr val="tx1"/>
          </a:solidFill>
          <a:effectLst>
            <a:outerShdw blurRad="50800" dist="50800" dir="270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"/>
        <a:defRPr sz="1800" b="1" kern="1200">
          <a:solidFill>
            <a:schemeClr val="tx1"/>
          </a:solidFill>
          <a:effectLst>
            <a:outerShdw blurRad="50800" dist="50800" dir="270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Age of Exploration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Outcome: The Atlantic Slave Trade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Middle Passage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4899" y="4326177"/>
            <a:ext cx="3858773" cy="249534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61329"/>
            <a:ext cx="4364899" cy="266484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5024" y="1661329"/>
            <a:ext cx="2547854" cy="24917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81000"/>
            <a:ext cx="8229600" cy="1295400"/>
          </a:xfrm>
          <a:noFill/>
          <a:ln>
            <a:miter lim="800000"/>
            <a:headEnd/>
            <a:tailEnd/>
          </a:ln>
          <a:effectLst>
            <a:outerShdw blurRad="63500" dist="38099" dir="2700000" algn="ctr" rotWithShape="0">
              <a:srgbClr val="FF3300">
                <a:alpha val="74998"/>
              </a:srgbClr>
            </a:outerShdw>
          </a:effec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US" sz="4000" b="1">
                <a:solidFill>
                  <a:srgbClr val="FFFF00"/>
                </a:solidFill>
                <a:latin typeface="Nosferatu" pitchFamily="2" charset="0"/>
              </a:rPr>
              <a:t>“Coffin” Position:</a:t>
            </a:r>
            <a:br>
              <a:rPr lang="en-US" sz="4000" b="1">
                <a:solidFill>
                  <a:srgbClr val="FFFF00"/>
                </a:solidFill>
                <a:latin typeface="Nosferatu" pitchFamily="2" charset="0"/>
              </a:rPr>
            </a:br>
            <a:r>
              <a:rPr lang="en-US" sz="4000" b="1">
                <a:solidFill>
                  <a:srgbClr val="FFFF00"/>
                </a:solidFill>
                <a:latin typeface="Nosferatu" pitchFamily="2" charset="0"/>
              </a:rPr>
              <a:t> Onboard a Slave Ship</a:t>
            </a:r>
          </a:p>
        </p:txBody>
      </p:sp>
      <p:pic>
        <p:nvPicPr>
          <p:cNvPr id="12293" name="Picture 5" descr="CoffinPosition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76400" y="2022475"/>
            <a:ext cx="5969000" cy="4073525"/>
          </a:xfrm>
          <a:noFill/>
          <a:ln>
            <a:solidFill>
              <a:srgbClr val="FFFF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786" y="129790"/>
            <a:ext cx="8264084" cy="65636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382000" cy="609600"/>
          </a:xfrm>
          <a:noFill/>
          <a:ln>
            <a:miter lim="800000"/>
            <a:headEnd/>
            <a:tailEnd/>
          </a:ln>
          <a:effectLst>
            <a:outerShdw blurRad="63500" dist="38099" dir="2700000" algn="ctr" rotWithShape="0">
              <a:srgbClr val="FF3300">
                <a:alpha val="74998"/>
              </a:srgbClr>
            </a:outerShdw>
          </a:effec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US" sz="3600" b="1">
                <a:solidFill>
                  <a:srgbClr val="FFFF00"/>
                </a:solidFill>
                <a:latin typeface="Nosferatu" pitchFamily="2" charset="0"/>
              </a:rPr>
              <a:t>African Captives Thrown Overboard</a:t>
            </a:r>
          </a:p>
        </p:txBody>
      </p:sp>
      <p:pic>
        <p:nvPicPr>
          <p:cNvPr id="7173" name="Picture 5" descr="AfricansThrownOverboard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85913" y="1295400"/>
            <a:ext cx="6034087" cy="4525963"/>
          </a:xfrm>
          <a:noFill/>
          <a:ln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533400" y="6049963"/>
            <a:ext cx="8229600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2400" b="1">
                <a:solidFill>
                  <a:srgbClr val="FF9933"/>
                </a:solidFill>
                <a:latin typeface="Comic Sans MS" charset="0"/>
              </a:rPr>
              <a:t>Sharks followed the slave ships across the Atlantic!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Atlantic Slave Trade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057400"/>
            <a:ext cx="9144000" cy="4473831"/>
          </a:xfrm>
        </p:spPr>
        <p:txBody>
          <a:bodyPr>
            <a:normAutofit fontScale="77500" lnSpcReduction="20000"/>
          </a:bodyPr>
          <a:lstStyle/>
          <a:p>
            <a:pPr marL="457200" lvl="0" indent="-457200">
              <a:buFont typeface="+mj-lt"/>
              <a:buAutoNum type="arabicPeriod" startAt="5"/>
            </a:pPr>
            <a:r>
              <a:rPr lang="en-US" sz="2710" dirty="0" smtClean="0"/>
              <a:t>Slavery in the Americas </a:t>
            </a:r>
          </a:p>
          <a:p>
            <a:pPr marL="800100" lvl="1" indent="-457200">
              <a:buFont typeface="+mj-lt"/>
              <a:buAutoNum type="alphaLcPeriod"/>
            </a:pPr>
            <a:r>
              <a:rPr lang="en-US" sz="2710" u="sng" dirty="0" smtClean="0">
                <a:solidFill>
                  <a:srgbClr val="FFB91D"/>
                </a:solidFill>
              </a:rPr>
              <a:t>Auctioned off</a:t>
            </a:r>
            <a:r>
              <a:rPr lang="en-US" sz="2710" dirty="0" smtClean="0"/>
              <a:t> as property upon arrival to Americas </a:t>
            </a:r>
          </a:p>
          <a:p>
            <a:pPr marL="800100" lvl="1" indent="-457200">
              <a:buFont typeface="+mj-lt"/>
              <a:buAutoNum type="alphaLcPeriod"/>
            </a:pPr>
            <a:r>
              <a:rPr lang="en-US" sz="2710" dirty="0" smtClean="0"/>
              <a:t>Families were </a:t>
            </a:r>
            <a:r>
              <a:rPr lang="en-US" sz="2710" u="sng" dirty="0" smtClean="0">
                <a:solidFill>
                  <a:srgbClr val="FFB91D"/>
                </a:solidFill>
              </a:rPr>
              <a:t>broken up</a:t>
            </a:r>
            <a:r>
              <a:rPr lang="en-US" sz="2710" dirty="0" smtClean="0"/>
              <a:t> and sold to different buyers </a:t>
            </a:r>
          </a:p>
          <a:p>
            <a:pPr marL="800100" lvl="1" indent="-457200">
              <a:buFont typeface="+mj-lt"/>
              <a:buAutoNum type="alphaLcPeriod"/>
            </a:pPr>
            <a:r>
              <a:rPr lang="en-US" sz="2710" dirty="0" smtClean="0"/>
              <a:t>Worked in </a:t>
            </a:r>
            <a:r>
              <a:rPr lang="en-US" sz="2710" u="sng" dirty="0" smtClean="0">
                <a:solidFill>
                  <a:srgbClr val="FFB91D"/>
                </a:solidFill>
              </a:rPr>
              <a:t>mines</a:t>
            </a:r>
            <a:r>
              <a:rPr lang="en-US" sz="2710" dirty="0" smtClean="0"/>
              <a:t> or </a:t>
            </a:r>
            <a:r>
              <a:rPr lang="en-US" sz="2710" u="sng" dirty="0" smtClean="0">
                <a:solidFill>
                  <a:srgbClr val="FFB91D"/>
                </a:solidFill>
              </a:rPr>
              <a:t>fields</a:t>
            </a:r>
            <a:r>
              <a:rPr lang="en-US" sz="2710" dirty="0" smtClean="0"/>
              <a:t> or as domestic servants </a:t>
            </a:r>
          </a:p>
          <a:p>
            <a:pPr marL="800100" lvl="1" indent="-457200">
              <a:buFont typeface="+mj-lt"/>
              <a:buAutoNum type="alphaLcPeriod"/>
            </a:pPr>
            <a:r>
              <a:rPr lang="en-US" sz="2710" dirty="0" smtClean="0"/>
              <a:t>Were given little </a:t>
            </a:r>
            <a:r>
              <a:rPr lang="en-US" sz="2710" u="sng" dirty="0" smtClean="0">
                <a:solidFill>
                  <a:srgbClr val="FFB91D"/>
                </a:solidFill>
              </a:rPr>
              <a:t>food</a:t>
            </a:r>
            <a:r>
              <a:rPr lang="en-US" sz="2710" dirty="0" smtClean="0"/>
              <a:t> and lived in small dreary </a:t>
            </a:r>
            <a:r>
              <a:rPr lang="en-US" sz="2710" u="sng" dirty="0" smtClean="0">
                <a:solidFill>
                  <a:srgbClr val="FFB91D"/>
                </a:solidFill>
              </a:rPr>
              <a:t>huts</a:t>
            </a:r>
          </a:p>
          <a:p>
            <a:pPr marL="800100" lvl="1" indent="-457200">
              <a:buFont typeface="+mj-lt"/>
              <a:buAutoNum type="alphaLcPeriod"/>
            </a:pPr>
            <a:r>
              <a:rPr lang="en-US" sz="2710" dirty="0" smtClean="0"/>
              <a:t>Forced to work </a:t>
            </a:r>
            <a:r>
              <a:rPr lang="en-US" sz="2710" u="sng" dirty="0" smtClean="0">
                <a:solidFill>
                  <a:srgbClr val="FFB91D"/>
                </a:solidFill>
              </a:rPr>
              <a:t>long hours</a:t>
            </a:r>
            <a:r>
              <a:rPr lang="en-US" sz="2710" dirty="0" smtClean="0"/>
              <a:t> and suffered </a:t>
            </a:r>
            <a:r>
              <a:rPr lang="en-US" sz="2710" u="sng" dirty="0" smtClean="0">
                <a:solidFill>
                  <a:srgbClr val="FFB91D"/>
                </a:solidFill>
              </a:rPr>
              <a:t>beatings</a:t>
            </a:r>
          </a:p>
          <a:p>
            <a:pPr marL="800100" lvl="1" indent="-457200">
              <a:buFont typeface="+mj-lt"/>
              <a:buAutoNum type="alphaLcPeriod"/>
            </a:pPr>
            <a:r>
              <a:rPr lang="en-US" sz="2710" dirty="0" smtClean="0"/>
              <a:t>Was a </a:t>
            </a:r>
            <a:r>
              <a:rPr lang="en-US" sz="2710" u="sng" dirty="0" smtClean="0">
                <a:solidFill>
                  <a:srgbClr val="FFB91D"/>
                </a:solidFill>
              </a:rPr>
              <a:t>lifelong</a:t>
            </a:r>
            <a:r>
              <a:rPr lang="en-US" sz="2710" dirty="0" smtClean="0"/>
              <a:t> condition and was </a:t>
            </a:r>
            <a:r>
              <a:rPr lang="en-US" sz="2710" u="sng" dirty="0" smtClean="0">
                <a:solidFill>
                  <a:srgbClr val="FFB91D"/>
                </a:solidFill>
              </a:rPr>
              <a:t>hereditary</a:t>
            </a:r>
            <a:r>
              <a:rPr lang="en-US" sz="2710" dirty="0" smtClean="0"/>
              <a:t> as well </a:t>
            </a:r>
          </a:p>
          <a:p>
            <a:pPr marL="800100" lvl="1" indent="-457200">
              <a:buFont typeface="+mj-lt"/>
              <a:buAutoNum type="alphaLcPeriod"/>
            </a:pPr>
            <a:r>
              <a:rPr lang="en-US" sz="2710" dirty="0" smtClean="0"/>
              <a:t>Africans used </a:t>
            </a:r>
            <a:r>
              <a:rPr lang="en-US" sz="2710" u="sng" dirty="0" smtClean="0">
                <a:solidFill>
                  <a:srgbClr val="FFB91D"/>
                </a:solidFill>
              </a:rPr>
              <a:t>music</a:t>
            </a:r>
            <a:r>
              <a:rPr lang="en-US" sz="2710" dirty="0" smtClean="0"/>
              <a:t> and </a:t>
            </a:r>
            <a:r>
              <a:rPr lang="en-US" sz="2710" u="sng" dirty="0" smtClean="0">
                <a:solidFill>
                  <a:srgbClr val="FFB91D"/>
                </a:solidFill>
              </a:rPr>
              <a:t>stories</a:t>
            </a:r>
            <a:r>
              <a:rPr lang="en-US" sz="2710" dirty="0" smtClean="0"/>
              <a:t> of their ancestors as modes of survival </a:t>
            </a:r>
          </a:p>
          <a:p>
            <a:pPr marL="800100" lvl="1" indent="-457200">
              <a:buFont typeface="+mj-lt"/>
              <a:buAutoNum type="alphaLcPeriod"/>
            </a:pPr>
            <a:r>
              <a:rPr lang="en-US" sz="2710" dirty="0" smtClean="0"/>
              <a:t>Found ways to resist</a:t>
            </a:r>
          </a:p>
          <a:p>
            <a:pPr marL="1206500" lvl="2" indent="-514350">
              <a:buFont typeface="+mj-lt"/>
              <a:buAutoNum type="romanLcPeriod"/>
            </a:pPr>
            <a:r>
              <a:rPr lang="en-US" sz="2710" dirty="0" smtClean="0"/>
              <a:t>Broke </a:t>
            </a:r>
            <a:r>
              <a:rPr lang="en-US" sz="2710" u="sng" dirty="0" smtClean="0">
                <a:solidFill>
                  <a:srgbClr val="FFB91D"/>
                </a:solidFill>
              </a:rPr>
              <a:t>tools</a:t>
            </a:r>
          </a:p>
          <a:p>
            <a:pPr marL="1206500" lvl="2" indent="-514350">
              <a:buFont typeface="+mj-lt"/>
              <a:buAutoNum type="romanLcPeriod"/>
            </a:pPr>
            <a:r>
              <a:rPr lang="en-US" sz="2710" dirty="0" smtClean="0"/>
              <a:t>Worked </a:t>
            </a:r>
            <a:r>
              <a:rPr lang="en-US" sz="2710" u="sng" dirty="0" smtClean="0">
                <a:solidFill>
                  <a:srgbClr val="FFB91D"/>
                </a:solidFill>
              </a:rPr>
              <a:t>slowly</a:t>
            </a:r>
          </a:p>
          <a:p>
            <a:pPr marL="1206500" lvl="2" indent="-514350">
              <a:buFont typeface="+mj-lt"/>
              <a:buAutoNum type="romanLcPeriod"/>
            </a:pPr>
            <a:r>
              <a:rPr lang="en-US" sz="2710" u="sng" dirty="0" smtClean="0">
                <a:solidFill>
                  <a:srgbClr val="FFB91D"/>
                </a:solidFill>
              </a:rPr>
              <a:t>Ran away</a:t>
            </a:r>
            <a:r>
              <a:rPr lang="en-US" sz="2710" dirty="0" smtClean="0"/>
              <a:t> (dangerous) </a:t>
            </a:r>
          </a:p>
          <a:p>
            <a:pPr marL="1206500" lvl="2" indent="-514350">
              <a:buFont typeface="+mj-lt"/>
              <a:buAutoNum type="romanLcPeriod"/>
            </a:pPr>
            <a:r>
              <a:rPr lang="en-US" sz="2710" u="sng" dirty="0" smtClean="0">
                <a:solidFill>
                  <a:srgbClr val="FFB91D"/>
                </a:solidFill>
              </a:rPr>
              <a:t>Uprisings</a:t>
            </a:r>
            <a:r>
              <a:rPr lang="en-US" sz="2710" dirty="0" smtClean="0"/>
              <a:t> and </a:t>
            </a:r>
            <a:r>
              <a:rPr lang="en-US" sz="2710" u="sng" dirty="0" smtClean="0">
                <a:solidFill>
                  <a:srgbClr val="FFB91D"/>
                </a:solidFill>
              </a:rPr>
              <a:t>revolts</a:t>
            </a:r>
            <a:r>
              <a:rPr lang="en-US" sz="2710" dirty="0" smtClean="0"/>
              <a:t> did occur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328" y="384707"/>
            <a:ext cx="2793943" cy="40851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0155" y="921926"/>
            <a:ext cx="5775412" cy="39040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28600"/>
            <a:ext cx="8229600" cy="731838"/>
          </a:xfrm>
          <a:noFill/>
          <a:ln>
            <a:miter lim="800000"/>
            <a:headEnd/>
            <a:tailEnd/>
          </a:ln>
          <a:effectLst>
            <a:outerShdw blurRad="63500" dist="38099" dir="2700000" algn="ctr" rotWithShape="0">
              <a:srgbClr val="FF3300">
                <a:alpha val="74998"/>
              </a:srgbClr>
            </a:outerShdw>
          </a:effec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4000" b="1">
                <a:solidFill>
                  <a:srgbClr val="FFFF00"/>
                </a:solidFill>
                <a:latin typeface="Nosferatu" pitchFamily="2" charset="0"/>
              </a:rPr>
              <a:t>Inspection and Sale</a:t>
            </a:r>
          </a:p>
        </p:txBody>
      </p:sp>
      <p:pic>
        <p:nvPicPr>
          <p:cNvPr id="34824" name="Picture 8" descr="Inspection &amp; Sal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contrast="12000"/>
          </a:blip>
          <a:srcRect b="3552"/>
          <a:stretch>
            <a:fillRect/>
          </a:stretch>
        </p:blipFill>
        <p:spPr bwMode="auto">
          <a:xfrm>
            <a:off x="1066800" y="1143000"/>
            <a:ext cx="7239000" cy="5257800"/>
          </a:xfrm>
          <a:noFill/>
          <a:ln>
            <a:solidFill>
              <a:srgbClr val="FFFF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685800"/>
            <a:ext cx="8229600" cy="731838"/>
          </a:xfrm>
          <a:noFill/>
          <a:ln>
            <a:miter lim="800000"/>
            <a:headEnd/>
            <a:tailEnd/>
          </a:ln>
          <a:effectLst>
            <a:outerShdw blurRad="63500" dist="38099" dir="2700000" algn="ctr" rotWithShape="0">
              <a:srgbClr val="FF3300">
                <a:alpha val="74998"/>
              </a:srgbClr>
            </a:outerShdw>
          </a:effec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US" b="1">
                <a:solidFill>
                  <a:srgbClr val="FFFF00"/>
                </a:solidFill>
                <a:latin typeface="Nosferatu" pitchFamily="2" charset="0"/>
              </a:rPr>
              <a:t>Slave Master Brands</a:t>
            </a:r>
          </a:p>
        </p:txBody>
      </p:sp>
      <p:pic>
        <p:nvPicPr>
          <p:cNvPr id="10245" name="Picture 5" descr="Brandi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6000" contrast="6000"/>
          </a:blip>
          <a:srcRect/>
          <a:stretch>
            <a:fillRect/>
          </a:stretch>
        </p:blipFill>
        <p:spPr bwMode="auto">
          <a:xfrm>
            <a:off x="1524000" y="1981200"/>
            <a:ext cx="6350000" cy="3794125"/>
          </a:xfrm>
          <a:noFill/>
          <a:ln>
            <a:solidFill>
              <a:srgbClr val="FFFF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563563"/>
            <a:ext cx="8229600" cy="731837"/>
          </a:xfrm>
          <a:noFill/>
          <a:ln>
            <a:miter lim="800000"/>
            <a:headEnd/>
            <a:tailEnd/>
          </a:ln>
          <a:effectLst>
            <a:outerShdw blurRad="63500" dist="38099" dir="2700000" algn="ctr" rotWithShape="0">
              <a:srgbClr val="FF3300">
                <a:alpha val="74998"/>
              </a:srgbClr>
            </a:outerShdw>
          </a:effec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US" b="1">
                <a:solidFill>
                  <a:srgbClr val="FFFF00"/>
                </a:solidFill>
                <a:latin typeface="Nosferatu" pitchFamily="2" charset="0"/>
              </a:rPr>
              <a:t>30 Lashes</a:t>
            </a:r>
          </a:p>
        </p:txBody>
      </p:sp>
      <p:pic>
        <p:nvPicPr>
          <p:cNvPr id="37893" name="Picture 5" descr="Whippi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-6000" contrast="6000"/>
          </a:blip>
          <a:srcRect/>
          <a:stretch>
            <a:fillRect/>
          </a:stretch>
        </p:blipFill>
        <p:spPr bwMode="auto">
          <a:xfrm>
            <a:off x="1752600" y="1762125"/>
            <a:ext cx="5853113" cy="4333875"/>
          </a:xfrm>
          <a:noFill/>
          <a:ln>
            <a:solidFill>
              <a:srgbClr val="FFFF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81000"/>
            <a:ext cx="8229600" cy="731838"/>
          </a:xfrm>
          <a:noFill/>
          <a:ln>
            <a:miter lim="800000"/>
            <a:headEnd/>
            <a:tailEnd/>
          </a:ln>
          <a:effectLst>
            <a:outerShdw blurRad="63500" dist="38099" dir="2700000" algn="ctr" rotWithShape="0">
              <a:srgbClr val="FF3300">
                <a:alpha val="74998"/>
              </a:srgbClr>
            </a:outerShdw>
          </a:effec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4000" b="1">
                <a:solidFill>
                  <a:srgbClr val="FFFF00"/>
                </a:solidFill>
                <a:latin typeface="Nosferatu" pitchFamily="2" charset="0"/>
              </a:rPr>
              <a:t>Whipped Slave, early 19c</a:t>
            </a:r>
          </a:p>
        </p:txBody>
      </p:sp>
      <p:pic>
        <p:nvPicPr>
          <p:cNvPr id="22535" name="Picture 7" descr="WhippedSlave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678113" y="1371600"/>
            <a:ext cx="3798887" cy="4953000"/>
          </a:xfrm>
          <a:noFill/>
          <a:ln>
            <a:solidFill>
              <a:srgbClr val="FFFF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Should Christopher Columbus be blamed (vilified) for the eventual genocide of several major civilizations, and the legacy of the slave trade?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Atlantic Slave Trade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057401"/>
            <a:ext cx="9144000" cy="3962400"/>
          </a:xfrm>
        </p:spPr>
        <p:txBody>
          <a:bodyPr>
            <a:normAutofit/>
          </a:bodyPr>
          <a:lstStyle/>
          <a:p>
            <a:pPr marL="457200" lvl="0" indent="-457200">
              <a:buFont typeface="+mj-lt"/>
              <a:buAutoNum type="arabicPeriod" startAt="6"/>
            </a:pPr>
            <a:r>
              <a:rPr lang="en-US" dirty="0" smtClean="0"/>
              <a:t>Consequences of the Slave Trade</a:t>
            </a:r>
            <a:endParaRPr lang="en-US" sz="2000" dirty="0" smtClean="0"/>
          </a:p>
          <a:p>
            <a:pPr marL="800100" lvl="1" indent="-457200">
              <a:buFont typeface="+mj-lt"/>
              <a:buAutoNum type="alphaLcPeriod"/>
            </a:pPr>
            <a:r>
              <a:rPr lang="en-US" sz="2200" dirty="0" smtClean="0"/>
              <a:t>Numerous cultures lost generations of their </a:t>
            </a:r>
            <a:r>
              <a:rPr lang="en-US" sz="2200" u="sng" dirty="0" smtClean="0">
                <a:solidFill>
                  <a:srgbClr val="FFB91D"/>
                </a:solidFill>
              </a:rPr>
              <a:t>fittest members</a:t>
            </a:r>
            <a:endParaRPr lang="en-US" sz="1800" dirty="0" smtClean="0"/>
          </a:p>
          <a:p>
            <a:pPr marL="800100" lvl="1" indent="-457200">
              <a:buFont typeface="+mj-lt"/>
              <a:buAutoNum type="alphaLcPeriod"/>
            </a:pPr>
            <a:r>
              <a:rPr lang="en-US" sz="2400" dirty="0" smtClean="0"/>
              <a:t>African families </a:t>
            </a:r>
            <a:r>
              <a:rPr lang="en-US" sz="2400" u="sng" dirty="0" smtClean="0">
                <a:solidFill>
                  <a:srgbClr val="FFB91D"/>
                </a:solidFill>
              </a:rPr>
              <a:t>torn</a:t>
            </a:r>
            <a:r>
              <a:rPr lang="en-US" sz="2400" dirty="0" smtClean="0"/>
              <a:t> apart </a:t>
            </a:r>
            <a:endParaRPr lang="en-US" sz="2000" dirty="0" smtClean="0"/>
          </a:p>
          <a:p>
            <a:pPr marL="800100" lvl="1" indent="-457200">
              <a:buFont typeface="+mj-lt"/>
              <a:buAutoNum type="alphaLcPeriod"/>
            </a:pPr>
            <a:r>
              <a:rPr lang="en-US" sz="2400" dirty="0" smtClean="0"/>
              <a:t>Introduced </a:t>
            </a:r>
            <a:r>
              <a:rPr lang="en-US" sz="2400" u="sng" dirty="0" smtClean="0">
                <a:solidFill>
                  <a:srgbClr val="FFB91D"/>
                </a:solidFill>
              </a:rPr>
              <a:t>guns</a:t>
            </a:r>
            <a:r>
              <a:rPr lang="en-US" sz="2400" dirty="0" smtClean="0"/>
              <a:t> to the African continent </a:t>
            </a:r>
            <a:endParaRPr lang="en-US" sz="2000" dirty="0" smtClean="0"/>
          </a:p>
          <a:p>
            <a:pPr marL="800100" lvl="1" indent="-457200">
              <a:buFont typeface="+mj-lt"/>
              <a:buAutoNum type="alphaLcPeriod"/>
            </a:pPr>
            <a:r>
              <a:rPr lang="en-US" sz="2400" dirty="0" smtClean="0"/>
              <a:t>Labor contributed greatly to </a:t>
            </a:r>
            <a:r>
              <a:rPr lang="en-US" sz="2400" u="sng" dirty="0" smtClean="0">
                <a:solidFill>
                  <a:srgbClr val="FFB91D"/>
                </a:solidFill>
              </a:rPr>
              <a:t>economic power</a:t>
            </a:r>
            <a:r>
              <a:rPr lang="en-US" sz="2400" dirty="0" smtClean="0"/>
              <a:t> of the Americas</a:t>
            </a:r>
          </a:p>
          <a:p>
            <a:pPr marL="800100" lvl="1" indent="-457200">
              <a:buFont typeface="+mj-lt"/>
              <a:buAutoNum type="alphaLcPeriod"/>
            </a:pPr>
            <a:r>
              <a:rPr lang="en-US" sz="2100" dirty="0" smtClean="0"/>
              <a:t>Brought </a:t>
            </a:r>
            <a:r>
              <a:rPr lang="en-US" sz="2100" u="sng" dirty="0" smtClean="0">
                <a:solidFill>
                  <a:srgbClr val="FFB91D"/>
                </a:solidFill>
              </a:rPr>
              <a:t>African culture</a:t>
            </a:r>
            <a:r>
              <a:rPr lang="en-US" sz="2100" dirty="0" smtClean="0"/>
              <a:t> to the Americas (art, music, religion, and food) </a:t>
            </a:r>
          </a:p>
          <a:p>
            <a:pPr marL="800100" lvl="1" indent="-457200">
              <a:buFont typeface="+mj-lt"/>
              <a:buAutoNum type="alphaLcPeriod"/>
            </a:pPr>
            <a:r>
              <a:rPr lang="en-US" sz="2400" dirty="0" smtClean="0"/>
              <a:t>Large African American </a:t>
            </a:r>
            <a:r>
              <a:rPr lang="en-US" sz="2400" u="sng" dirty="0" smtClean="0">
                <a:solidFill>
                  <a:srgbClr val="FFB91D"/>
                </a:solidFill>
              </a:rPr>
              <a:t>population</a:t>
            </a:r>
            <a:r>
              <a:rPr lang="en-US" sz="2400" dirty="0" smtClean="0"/>
              <a:t> in the Americas today </a:t>
            </a:r>
            <a:endParaRPr lang="en-US" sz="2000" dirty="0" smtClean="0"/>
          </a:p>
          <a:p>
            <a:pPr marL="800100" lvl="1" indent="-457200">
              <a:buFont typeface="+mj-lt"/>
              <a:buAutoNum type="alphaLcPeriod"/>
            </a:pPr>
            <a:r>
              <a:rPr lang="en-US" sz="2400" u="sng" dirty="0" smtClean="0">
                <a:solidFill>
                  <a:srgbClr val="FFB91D"/>
                </a:solidFill>
              </a:rPr>
              <a:t>Mixed races</a:t>
            </a:r>
            <a:r>
              <a:rPr lang="en-US" sz="2400" dirty="0" smtClean="0"/>
              <a:t> due to forced population</a:t>
            </a:r>
            <a:endParaRPr lang="en-US" sz="2000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Amistad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9199" y="1712453"/>
            <a:ext cx="3217746" cy="48210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Atlantic Slave Trade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057401"/>
            <a:ext cx="9144000" cy="3962400"/>
          </a:xfrm>
        </p:spPr>
        <p:txBody>
          <a:bodyPr/>
          <a:lstStyle/>
          <a:p>
            <a:pPr marL="457200" lvl="0" indent="-457200">
              <a:buFont typeface="+mj-lt"/>
              <a:buAutoNum type="arabicPeriod"/>
            </a:pPr>
            <a:r>
              <a:rPr lang="en-US" dirty="0" smtClean="0"/>
              <a:t>Setting the Stage: </a:t>
            </a:r>
            <a:endParaRPr lang="en-US" sz="2000" dirty="0" smtClean="0"/>
          </a:p>
          <a:p>
            <a:pPr marL="800100" lvl="1" indent="-457200">
              <a:buFont typeface="+mj-lt"/>
              <a:buAutoNum type="alphaLcPeriod"/>
            </a:pPr>
            <a:r>
              <a:rPr lang="en-US" sz="2000" u="sng" dirty="0" smtClean="0">
                <a:solidFill>
                  <a:srgbClr val="FFB91D"/>
                </a:solidFill>
              </a:rPr>
              <a:t>Sugar</a:t>
            </a:r>
            <a:r>
              <a:rPr lang="en-US" sz="2000" dirty="0" smtClean="0"/>
              <a:t> plantations and </a:t>
            </a:r>
            <a:r>
              <a:rPr lang="en-US" sz="2000" u="sng" dirty="0" smtClean="0">
                <a:solidFill>
                  <a:srgbClr val="FFB91D"/>
                </a:solidFill>
              </a:rPr>
              <a:t>tobacco</a:t>
            </a:r>
            <a:r>
              <a:rPr lang="en-US" sz="2000" dirty="0" smtClean="0"/>
              <a:t> farms required a lot of labor to turn a profit </a:t>
            </a:r>
          </a:p>
          <a:p>
            <a:pPr marL="800100" lvl="1" indent="-457200">
              <a:buFont typeface="+mj-lt"/>
              <a:buAutoNum type="alphaLcPeriod"/>
            </a:pPr>
            <a:r>
              <a:rPr lang="en-US" sz="2000" u="sng" dirty="0" smtClean="0">
                <a:solidFill>
                  <a:srgbClr val="FFB91D"/>
                </a:solidFill>
              </a:rPr>
              <a:t>Native Americans</a:t>
            </a:r>
            <a:r>
              <a:rPr lang="en-US" sz="2000" dirty="0" smtClean="0"/>
              <a:t> were cheap but millions died from </a:t>
            </a:r>
            <a:r>
              <a:rPr lang="en-US" sz="2000" u="sng" dirty="0" smtClean="0">
                <a:solidFill>
                  <a:srgbClr val="FFB91D"/>
                </a:solidFill>
              </a:rPr>
              <a:t>disease,</a:t>
            </a:r>
            <a:r>
              <a:rPr lang="en-US" sz="2000" dirty="0" smtClean="0"/>
              <a:t> warfare, and brutal </a:t>
            </a:r>
            <a:r>
              <a:rPr lang="en-US" sz="2000" u="sng" dirty="0" smtClean="0">
                <a:solidFill>
                  <a:srgbClr val="FFB91D"/>
                </a:solidFill>
              </a:rPr>
              <a:t>treatment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9794" y="3568305"/>
            <a:ext cx="5615972" cy="29109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Atlantic Slave Trade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057401"/>
            <a:ext cx="9144000" cy="3962400"/>
          </a:xfrm>
        </p:spPr>
        <p:txBody>
          <a:bodyPr>
            <a:normAutofit fontScale="85000" lnSpcReduction="10000"/>
          </a:bodyPr>
          <a:lstStyle/>
          <a:p>
            <a:pPr marL="457200" lvl="0" indent="-457200">
              <a:buFont typeface="+mj-lt"/>
              <a:buAutoNum type="arabicPeriod" startAt="2"/>
            </a:pPr>
            <a:r>
              <a:rPr lang="en-US" dirty="0" smtClean="0"/>
              <a:t>The Causes of African Slavery</a:t>
            </a:r>
            <a:endParaRPr lang="en-US" sz="2000" dirty="0" smtClean="0"/>
          </a:p>
          <a:p>
            <a:pPr marL="800100" lvl="1" indent="-457200">
              <a:buFont typeface="+mj-lt"/>
              <a:buAutoNum type="alphaLcPeriod"/>
            </a:pPr>
            <a:r>
              <a:rPr lang="en-US" sz="2200" dirty="0" smtClean="0"/>
              <a:t>Slavery </a:t>
            </a:r>
            <a:r>
              <a:rPr lang="en-US" sz="2200" u="sng" dirty="0" smtClean="0">
                <a:solidFill>
                  <a:srgbClr val="FFB91D"/>
                </a:solidFill>
              </a:rPr>
              <a:t>had existed</a:t>
            </a:r>
            <a:r>
              <a:rPr lang="en-US" sz="2200" dirty="0" smtClean="0"/>
              <a:t> in Africa for centuries but was relatively minor </a:t>
            </a:r>
            <a:endParaRPr lang="en-US" sz="1800" dirty="0" smtClean="0"/>
          </a:p>
          <a:p>
            <a:pPr marL="800100" lvl="1" indent="-457200">
              <a:buFont typeface="+mj-lt"/>
              <a:buAutoNum type="alphaLcPeriod"/>
            </a:pPr>
            <a:r>
              <a:rPr lang="en-US" sz="2400" u="sng" dirty="0" smtClean="0">
                <a:solidFill>
                  <a:srgbClr val="FFB91D"/>
                </a:solidFill>
              </a:rPr>
              <a:t>Muslim traders</a:t>
            </a:r>
            <a:r>
              <a:rPr lang="en-US" sz="2400" dirty="0" smtClean="0"/>
              <a:t> ushered in an increase of slavery in Africa in the 7th century </a:t>
            </a:r>
            <a:endParaRPr lang="en-US" sz="2000" dirty="0" smtClean="0"/>
          </a:p>
          <a:p>
            <a:pPr marL="800100" lvl="1" indent="-457200">
              <a:buFont typeface="+mj-lt"/>
              <a:buAutoNum type="alphaLcPeriod"/>
            </a:pPr>
            <a:r>
              <a:rPr lang="en-US" sz="2400" dirty="0" smtClean="0"/>
              <a:t>Muslims transported about </a:t>
            </a:r>
            <a:r>
              <a:rPr lang="en-US" sz="2400" u="sng" dirty="0" smtClean="0">
                <a:solidFill>
                  <a:srgbClr val="FFB91D"/>
                </a:solidFill>
              </a:rPr>
              <a:t>17</a:t>
            </a:r>
            <a:r>
              <a:rPr lang="en-US" sz="2400" dirty="0" smtClean="0"/>
              <a:t> million African slaves from 650-1600 </a:t>
            </a:r>
            <a:endParaRPr lang="en-US" sz="2000" dirty="0" smtClean="0"/>
          </a:p>
          <a:p>
            <a:pPr marL="800100" lvl="1" indent="-457200">
              <a:buFont typeface="+mj-lt"/>
              <a:buAutoNum type="alphaLcPeriod"/>
            </a:pPr>
            <a:r>
              <a:rPr lang="en-US" sz="2235" dirty="0" smtClean="0"/>
              <a:t>In African and Muslim slavery, slaves had some </a:t>
            </a:r>
            <a:r>
              <a:rPr lang="en-US" sz="2235" u="sng" dirty="0" smtClean="0">
                <a:solidFill>
                  <a:srgbClr val="FFB91D"/>
                </a:solidFill>
              </a:rPr>
              <a:t>legal rights</a:t>
            </a:r>
            <a:r>
              <a:rPr lang="en-US" sz="2235" dirty="0" smtClean="0"/>
              <a:t> and social </a:t>
            </a:r>
            <a:r>
              <a:rPr lang="en-US" sz="2235" u="sng" dirty="0" smtClean="0">
                <a:solidFill>
                  <a:srgbClr val="FFB91D"/>
                </a:solidFill>
              </a:rPr>
              <a:t>mobility</a:t>
            </a:r>
          </a:p>
          <a:p>
            <a:pPr marL="800100" lvl="1" indent="-457200">
              <a:buFont typeface="+mj-lt"/>
              <a:buAutoNum type="alphaLcPeriod"/>
            </a:pPr>
            <a:r>
              <a:rPr lang="en-US" sz="2400" dirty="0" smtClean="0"/>
              <a:t>Africans were </a:t>
            </a:r>
            <a:r>
              <a:rPr lang="en-US" sz="2400" u="sng" dirty="0" smtClean="0">
                <a:solidFill>
                  <a:srgbClr val="FFB91D"/>
                </a:solidFill>
              </a:rPr>
              <a:t>immune</a:t>
            </a:r>
            <a:r>
              <a:rPr lang="en-US" sz="2400" dirty="0" smtClean="0"/>
              <a:t> to the </a:t>
            </a:r>
            <a:r>
              <a:rPr lang="en-US" sz="2400" u="sng" dirty="0" smtClean="0">
                <a:solidFill>
                  <a:srgbClr val="FFB91D"/>
                </a:solidFill>
              </a:rPr>
              <a:t>disease</a:t>
            </a:r>
            <a:r>
              <a:rPr lang="en-US" sz="2400" dirty="0" smtClean="0"/>
              <a:t> that killed many natives </a:t>
            </a:r>
            <a:endParaRPr lang="en-US" sz="2000" dirty="0" smtClean="0"/>
          </a:p>
          <a:p>
            <a:pPr marL="800100" lvl="1" indent="-457200">
              <a:buFont typeface="+mj-lt"/>
              <a:buAutoNum type="alphaLcPeriod"/>
            </a:pPr>
            <a:r>
              <a:rPr lang="en-US" sz="2400" dirty="0" smtClean="0"/>
              <a:t>Many Africans had experience with </a:t>
            </a:r>
            <a:r>
              <a:rPr lang="en-US" sz="2400" u="sng" dirty="0" smtClean="0">
                <a:solidFill>
                  <a:srgbClr val="FFB91D"/>
                </a:solidFill>
              </a:rPr>
              <a:t>farming</a:t>
            </a:r>
            <a:endParaRPr lang="en-US" sz="2000" u="sng" dirty="0" smtClean="0">
              <a:solidFill>
                <a:srgbClr val="FFB91D"/>
              </a:solidFill>
            </a:endParaRPr>
          </a:p>
          <a:p>
            <a:pPr marL="800100" lvl="1" indent="-457200">
              <a:buFont typeface="+mj-lt"/>
              <a:buAutoNum type="alphaLcPeriod"/>
            </a:pPr>
            <a:r>
              <a:rPr lang="en-US" sz="2400" dirty="0" smtClean="0"/>
              <a:t>Africans weren’t likely to escape due to </a:t>
            </a:r>
            <a:r>
              <a:rPr lang="en-US" sz="2400" u="sng" dirty="0" smtClean="0">
                <a:solidFill>
                  <a:srgbClr val="FFB91D"/>
                </a:solidFill>
              </a:rPr>
              <a:t>unfamiliarity</a:t>
            </a:r>
            <a:r>
              <a:rPr lang="en-US" sz="2400" dirty="0" smtClean="0"/>
              <a:t> with the new </a:t>
            </a:r>
            <a:r>
              <a:rPr lang="en-US" sz="2400" u="sng" dirty="0" smtClean="0">
                <a:solidFill>
                  <a:srgbClr val="FFB91D"/>
                </a:solidFill>
              </a:rPr>
              <a:t>land</a:t>
            </a:r>
            <a:endParaRPr lang="en-US" sz="2000" u="sng" dirty="0" smtClean="0">
              <a:solidFill>
                <a:srgbClr val="FFB91D"/>
              </a:solidFill>
            </a:endParaRPr>
          </a:p>
          <a:p>
            <a:pPr marL="800100" lvl="1" indent="-457200">
              <a:buFont typeface="+mj-lt"/>
              <a:buAutoNum type="alphaLcPeriod"/>
            </a:pPr>
            <a:r>
              <a:rPr lang="en-US" sz="2400" dirty="0" smtClean="0"/>
              <a:t>If escaped, </a:t>
            </a:r>
            <a:r>
              <a:rPr lang="en-US" sz="2400" u="sng" dirty="0" smtClean="0">
                <a:solidFill>
                  <a:srgbClr val="FFB91D"/>
                </a:solidFill>
              </a:rPr>
              <a:t>skin color</a:t>
            </a:r>
            <a:r>
              <a:rPr lang="en-US" sz="2400" dirty="0" smtClean="0"/>
              <a:t> made it easier to catch </a:t>
            </a:r>
            <a:endParaRPr lang="en-US" sz="2000" dirty="0" smtClean="0"/>
          </a:p>
          <a:p>
            <a:pPr marL="800100" lvl="1" indent="-457200">
              <a:buFont typeface="+mj-lt"/>
              <a:buAutoNum type="alphaLcPeriod"/>
            </a:pPr>
            <a:r>
              <a:rPr lang="en-US" sz="2118" dirty="0" smtClean="0"/>
              <a:t>By the end of the Atlantic slave trade, </a:t>
            </a:r>
            <a:r>
              <a:rPr lang="en-US" sz="2118" u="sng" dirty="0" smtClean="0">
                <a:solidFill>
                  <a:srgbClr val="FFB91D"/>
                </a:solidFill>
              </a:rPr>
              <a:t>Europeans</a:t>
            </a:r>
            <a:r>
              <a:rPr lang="en-US" sz="2118" dirty="0" smtClean="0"/>
              <a:t> had transported </a:t>
            </a:r>
            <a:r>
              <a:rPr lang="en-US" sz="2118" u="sng" dirty="0" smtClean="0">
                <a:solidFill>
                  <a:srgbClr val="FFB91D"/>
                </a:solidFill>
              </a:rPr>
              <a:t>9.5</a:t>
            </a:r>
            <a:r>
              <a:rPr lang="en-US" sz="2118" dirty="0" smtClean="0"/>
              <a:t> million Africans to the Americas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731838"/>
          </a:xfrm>
          <a:noFill/>
          <a:ln>
            <a:miter lim="800000"/>
            <a:headEnd/>
            <a:tailEnd/>
          </a:ln>
          <a:effectLst>
            <a:outerShdw blurRad="63500" dist="38099" dir="2700000" algn="ctr" rotWithShape="0">
              <a:srgbClr val="FF3300">
                <a:alpha val="74998"/>
              </a:srgbClr>
            </a:outerShdw>
          </a:effec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4000" b="1">
                <a:solidFill>
                  <a:srgbClr val="FFFF00"/>
                </a:solidFill>
                <a:latin typeface="Nosferatu" pitchFamily="2" charset="0"/>
              </a:rPr>
              <a:t>African Captives in Yokes</a:t>
            </a:r>
          </a:p>
        </p:txBody>
      </p:sp>
      <p:pic>
        <p:nvPicPr>
          <p:cNvPr id="6148" name="Picture 4" descr="AfricanCaptivesInYokes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74483" y="2113598"/>
            <a:ext cx="6034087" cy="4525963"/>
          </a:xfrm>
          <a:noFill/>
          <a:ln>
            <a:solidFill>
              <a:srgbClr val="FFFF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Atlantic Slave Trade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057401"/>
            <a:ext cx="9144000" cy="3962400"/>
          </a:xfrm>
        </p:spPr>
        <p:txBody>
          <a:bodyPr>
            <a:normAutofit/>
          </a:bodyPr>
          <a:lstStyle/>
          <a:p>
            <a:pPr marL="457200" lvl="0" indent="-457200">
              <a:buFont typeface="+mj-lt"/>
              <a:buAutoNum type="arabicPeriod" startAt="3"/>
            </a:pPr>
            <a:r>
              <a:rPr lang="en-US" dirty="0" smtClean="0"/>
              <a:t>Slavery Spreads Throughout the Americas</a:t>
            </a:r>
            <a:endParaRPr lang="en-US" sz="2000" dirty="0" smtClean="0"/>
          </a:p>
          <a:p>
            <a:pPr marL="800100" lvl="1" indent="-457200">
              <a:buFont typeface="+mj-lt"/>
              <a:buAutoNum type="alphaLcPeriod"/>
            </a:pPr>
            <a:r>
              <a:rPr lang="en-US" sz="2200" u="sng" dirty="0" smtClean="0">
                <a:solidFill>
                  <a:srgbClr val="FFB91D"/>
                </a:solidFill>
              </a:rPr>
              <a:t>Spain</a:t>
            </a:r>
            <a:r>
              <a:rPr lang="en-US" sz="2200" dirty="0" smtClean="0"/>
              <a:t> and </a:t>
            </a:r>
            <a:r>
              <a:rPr lang="en-US" sz="2200" u="sng" dirty="0" smtClean="0">
                <a:solidFill>
                  <a:schemeClr val="accent1"/>
                </a:solidFill>
              </a:rPr>
              <a:t>Portugal</a:t>
            </a:r>
            <a:r>
              <a:rPr lang="en-US" sz="2200" dirty="0" smtClean="0"/>
              <a:t> led the way with transportation of slaves </a:t>
            </a:r>
            <a:endParaRPr lang="en-US" sz="1800" dirty="0" smtClean="0"/>
          </a:p>
          <a:p>
            <a:pPr marL="800100" lvl="1" indent="-457200">
              <a:buFont typeface="+mj-lt"/>
              <a:buAutoNum type="alphaLcPeriod"/>
            </a:pPr>
            <a:r>
              <a:rPr lang="en-US" sz="1800" dirty="0" smtClean="0"/>
              <a:t>During the 17th century, more than </a:t>
            </a:r>
            <a:r>
              <a:rPr lang="en-US" sz="1800" u="sng" dirty="0" smtClean="0">
                <a:solidFill>
                  <a:srgbClr val="FFB91D"/>
                </a:solidFill>
              </a:rPr>
              <a:t>40</a:t>
            </a:r>
            <a:r>
              <a:rPr lang="en-US" sz="1800" dirty="0" smtClean="0"/>
              <a:t>% of all Africans brought to the Americas went to </a:t>
            </a:r>
            <a:r>
              <a:rPr lang="en-US" sz="1800" u="sng" dirty="0" smtClean="0">
                <a:solidFill>
                  <a:srgbClr val="FFB91D"/>
                </a:solidFill>
              </a:rPr>
              <a:t>sugar</a:t>
            </a:r>
            <a:r>
              <a:rPr lang="en-US" sz="1800" dirty="0" smtClean="0"/>
              <a:t> plantations in </a:t>
            </a:r>
            <a:r>
              <a:rPr lang="en-US" sz="1800" u="sng" dirty="0" smtClean="0">
                <a:solidFill>
                  <a:srgbClr val="FFB91D"/>
                </a:solidFill>
              </a:rPr>
              <a:t>Brazil</a:t>
            </a:r>
          </a:p>
          <a:p>
            <a:pPr marL="800100" lvl="1" indent="-457200">
              <a:buFont typeface="+mj-lt"/>
              <a:buAutoNum type="alphaLcPeriod"/>
            </a:pPr>
            <a:r>
              <a:rPr lang="en-US" sz="1800" dirty="0" smtClean="0"/>
              <a:t>As </a:t>
            </a:r>
            <a:r>
              <a:rPr lang="en-US" sz="1800" u="sng" dirty="0" smtClean="0">
                <a:solidFill>
                  <a:srgbClr val="FFB91D"/>
                </a:solidFill>
              </a:rPr>
              <a:t>England</a:t>
            </a:r>
            <a:r>
              <a:rPr lang="en-US" sz="1800" dirty="0" smtClean="0"/>
              <a:t>’s presence in the Americas grew, it came to </a:t>
            </a:r>
            <a:r>
              <a:rPr lang="en-US" sz="1800" u="sng" dirty="0" smtClean="0">
                <a:solidFill>
                  <a:srgbClr val="FFB91D"/>
                </a:solidFill>
              </a:rPr>
              <a:t>dominate</a:t>
            </a:r>
            <a:r>
              <a:rPr lang="en-US" sz="1800" dirty="0" smtClean="0"/>
              <a:t> the slave trade </a:t>
            </a:r>
          </a:p>
          <a:p>
            <a:pPr marL="800100" lvl="1" indent="-457200">
              <a:buFont typeface="+mj-lt"/>
              <a:buAutoNum type="alphaLcPeriod"/>
            </a:pPr>
            <a:r>
              <a:rPr lang="en-US" sz="1800" dirty="0" smtClean="0"/>
              <a:t>African society was broken up into </a:t>
            </a:r>
            <a:r>
              <a:rPr lang="en-US" sz="1800" u="sng" dirty="0" smtClean="0">
                <a:solidFill>
                  <a:srgbClr val="FFB91D"/>
                </a:solidFill>
              </a:rPr>
              <a:t>tribes</a:t>
            </a:r>
          </a:p>
          <a:p>
            <a:pPr marL="800100" lvl="1" indent="-457200">
              <a:buFont typeface="+mj-lt"/>
              <a:buAutoNum type="alphaLcPeriod"/>
            </a:pPr>
            <a:r>
              <a:rPr lang="en-US" sz="1800" dirty="0" smtClean="0"/>
              <a:t>Many African </a:t>
            </a:r>
            <a:r>
              <a:rPr lang="en-US" sz="1800" u="sng" dirty="0" smtClean="0">
                <a:solidFill>
                  <a:srgbClr val="FFB91D"/>
                </a:solidFill>
              </a:rPr>
              <a:t>rulers</a:t>
            </a:r>
            <a:r>
              <a:rPr lang="en-US" sz="1800" dirty="0" smtClean="0"/>
              <a:t> and </a:t>
            </a:r>
            <a:r>
              <a:rPr lang="en-US" sz="1800" u="sng" dirty="0" smtClean="0">
                <a:solidFill>
                  <a:srgbClr val="FFB91D"/>
                </a:solidFill>
              </a:rPr>
              <a:t>merchants</a:t>
            </a:r>
            <a:r>
              <a:rPr lang="en-US" sz="1800" dirty="0" smtClean="0"/>
              <a:t> captured other Africans and traded with European traders for </a:t>
            </a:r>
            <a:r>
              <a:rPr lang="en-US" sz="1800" u="sng" dirty="0" smtClean="0">
                <a:solidFill>
                  <a:srgbClr val="FFB91D"/>
                </a:solidFill>
              </a:rPr>
              <a:t>gold</a:t>
            </a:r>
            <a:r>
              <a:rPr lang="en-US" sz="1800" dirty="0" smtClean="0"/>
              <a:t>, </a:t>
            </a:r>
            <a:r>
              <a:rPr lang="en-US" sz="1800" u="sng" dirty="0" smtClean="0">
                <a:solidFill>
                  <a:srgbClr val="FFB91D"/>
                </a:solidFill>
              </a:rPr>
              <a:t>guns</a:t>
            </a:r>
            <a:r>
              <a:rPr lang="en-US" sz="1800" dirty="0" smtClean="0"/>
              <a:t>, and other goods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 descr="Map-AtlanticSlaveTrad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contrast="24000"/>
          </a:blip>
          <a:srcRect/>
          <a:stretch>
            <a:fillRect/>
          </a:stretch>
        </p:blipFill>
        <p:spPr bwMode="auto">
          <a:xfrm>
            <a:off x="457200" y="928688"/>
            <a:ext cx="8382000" cy="5700712"/>
          </a:xfrm>
          <a:noFill/>
          <a:ln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27653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152400"/>
            <a:ext cx="8229600" cy="731838"/>
          </a:xfrm>
          <a:noFill/>
          <a:ln>
            <a:miter lim="800000"/>
            <a:headEnd/>
            <a:tailEnd/>
          </a:ln>
          <a:effectLst>
            <a:outerShdw blurRad="63500" dist="38099" dir="2700000" algn="ctr" rotWithShape="0">
              <a:srgbClr val="FF3300">
                <a:alpha val="74998"/>
              </a:srgbClr>
            </a:outerShdw>
          </a:effectLst>
        </p:spPr>
        <p:txBody>
          <a:bodyPr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sz="4000" b="1">
                <a:solidFill>
                  <a:srgbClr val="FFFF00"/>
                </a:solidFill>
                <a:latin typeface="Nosferatu" pitchFamily="2" charset="0"/>
              </a:rPr>
              <a:t>“Black” Gold for Sale!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Triangle Trade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752468"/>
            <a:ext cx="7861981" cy="49224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Atlantic Slave Trade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057401"/>
            <a:ext cx="9144000" cy="3962400"/>
          </a:xfrm>
        </p:spPr>
        <p:txBody>
          <a:bodyPr>
            <a:normAutofit fontScale="92500"/>
          </a:bodyPr>
          <a:lstStyle/>
          <a:p>
            <a:pPr marL="457200" lvl="0" indent="-457200">
              <a:buFont typeface="+mj-lt"/>
              <a:buAutoNum type="arabicPeriod" startAt="4"/>
            </a:pPr>
            <a:r>
              <a:rPr lang="en-US" dirty="0" smtClean="0"/>
              <a:t>A Forced Journey </a:t>
            </a:r>
            <a:endParaRPr lang="en-US" sz="2000" dirty="0" smtClean="0"/>
          </a:p>
          <a:p>
            <a:pPr marL="800100" lvl="1" indent="-457200">
              <a:buFont typeface="+mj-lt"/>
              <a:buAutoNum type="alphaLcPeriod"/>
            </a:pPr>
            <a:r>
              <a:rPr lang="en-US" sz="1946" dirty="0" smtClean="0"/>
              <a:t>Transported Africans were part of the </a:t>
            </a:r>
            <a:r>
              <a:rPr lang="en-US" sz="1946" u="sng" dirty="0" smtClean="0">
                <a:solidFill>
                  <a:srgbClr val="FFB91D"/>
                </a:solidFill>
              </a:rPr>
              <a:t>triangle trade</a:t>
            </a:r>
          </a:p>
          <a:p>
            <a:pPr marL="800100" lvl="1" indent="-457200">
              <a:buFont typeface="+mj-lt"/>
              <a:buAutoNum type="alphaLcPeriod"/>
            </a:pPr>
            <a:r>
              <a:rPr lang="en-US" sz="1946" dirty="0" smtClean="0"/>
              <a:t>Europeans traveled </a:t>
            </a:r>
            <a:r>
              <a:rPr lang="en-US" sz="1946" u="sng" dirty="0" smtClean="0">
                <a:solidFill>
                  <a:srgbClr val="FFB91D"/>
                </a:solidFill>
              </a:rPr>
              <a:t>south</a:t>
            </a:r>
            <a:r>
              <a:rPr lang="en-US" sz="1946" dirty="0" smtClean="0"/>
              <a:t> to </a:t>
            </a:r>
            <a:r>
              <a:rPr lang="en-US" sz="1946" u="sng" dirty="0" smtClean="0">
                <a:solidFill>
                  <a:srgbClr val="FFB91D"/>
                </a:solidFill>
              </a:rPr>
              <a:t>Africa</a:t>
            </a:r>
            <a:r>
              <a:rPr lang="en-US" sz="1946" dirty="0" smtClean="0"/>
              <a:t> to capture or trade for slaves (side 1) </a:t>
            </a:r>
          </a:p>
          <a:p>
            <a:pPr marL="800100" lvl="1" indent="-457200">
              <a:buFont typeface="+mj-lt"/>
              <a:buAutoNum type="alphaLcPeriod"/>
            </a:pPr>
            <a:r>
              <a:rPr lang="en-US" sz="1946" dirty="0" smtClean="0"/>
              <a:t>Europeans transported captured Africans </a:t>
            </a:r>
            <a:r>
              <a:rPr lang="en-US" sz="1946" u="sng" dirty="0" smtClean="0">
                <a:solidFill>
                  <a:srgbClr val="FFB91D"/>
                </a:solidFill>
              </a:rPr>
              <a:t>across</a:t>
            </a:r>
            <a:r>
              <a:rPr lang="en-US" sz="1946" dirty="0" smtClean="0"/>
              <a:t> the </a:t>
            </a:r>
            <a:r>
              <a:rPr lang="en-US" sz="1946" u="sng" dirty="0" smtClean="0">
                <a:solidFill>
                  <a:srgbClr val="FFB91D"/>
                </a:solidFill>
              </a:rPr>
              <a:t>ocean</a:t>
            </a:r>
            <a:r>
              <a:rPr lang="en-US" sz="1946" dirty="0" smtClean="0"/>
              <a:t> to the Americas (side2) </a:t>
            </a:r>
          </a:p>
          <a:p>
            <a:pPr marL="800100" lvl="1" indent="-457200">
              <a:buFont typeface="+mj-lt"/>
              <a:buAutoNum type="alphaLcPeriod"/>
            </a:pPr>
            <a:r>
              <a:rPr lang="en-US" sz="1946" dirty="0" smtClean="0"/>
              <a:t>Europeans bought </a:t>
            </a:r>
            <a:r>
              <a:rPr lang="en-US" sz="1946" u="sng" dirty="0" smtClean="0">
                <a:solidFill>
                  <a:srgbClr val="FFB91D"/>
                </a:solidFill>
              </a:rPr>
              <a:t>sugar</a:t>
            </a:r>
            <a:r>
              <a:rPr lang="en-US" sz="1946" dirty="0" smtClean="0"/>
              <a:t>, coffee, and </a:t>
            </a:r>
            <a:r>
              <a:rPr lang="en-US" sz="1946" u="sng" dirty="0" smtClean="0">
                <a:solidFill>
                  <a:srgbClr val="FFB91D"/>
                </a:solidFill>
              </a:rPr>
              <a:t>tobacco</a:t>
            </a:r>
            <a:r>
              <a:rPr lang="en-US" sz="1946" dirty="0" smtClean="0"/>
              <a:t> to sell back to </a:t>
            </a:r>
            <a:r>
              <a:rPr lang="en-US" sz="1946" u="sng" dirty="0" smtClean="0">
                <a:solidFill>
                  <a:srgbClr val="FFB91D"/>
                </a:solidFill>
              </a:rPr>
              <a:t>Europe</a:t>
            </a:r>
            <a:r>
              <a:rPr lang="en-US" sz="1946" dirty="0" smtClean="0"/>
              <a:t> (side 3)</a:t>
            </a:r>
          </a:p>
          <a:p>
            <a:pPr marL="800100" lvl="1" indent="-457200">
              <a:buFont typeface="+mj-lt"/>
              <a:buAutoNum type="alphaLcPeriod"/>
            </a:pPr>
            <a:r>
              <a:rPr lang="en-US" sz="1946" dirty="0" smtClean="0"/>
              <a:t>The voyage that brought captured Africans across the ocean was called the    </a:t>
            </a:r>
            <a:r>
              <a:rPr lang="en-US" sz="1946" u="sng" dirty="0" smtClean="0">
                <a:solidFill>
                  <a:srgbClr val="FFB91D"/>
                </a:solidFill>
              </a:rPr>
              <a:t>middle passage </a:t>
            </a:r>
          </a:p>
          <a:p>
            <a:pPr marL="800100" lvl="1" indent="-457200">
              <a:buFont typeface="+mj-lt"/>
              <a:buAutoNum type="alphaLcPeriod"/>
            </a:pPr>
            <a:r>
              <a:rPr lang="en-US" sz="1946" dirty="0" smtClean="0"/>
              <a:t>Millions </a:t>
            </a:r>
            <a:r>
              <a:rPr lang="en-US" sz="1946" u="sng" dirty="0" smtClean="0">
                <a:solidFill>
                  <a:srgbClr val="FFB91D"/>
                </a:solidFill>
              </a:rPr>
              <a:t>died</a:t>
            </a:r>
            <a:r>
              <a:rPr lang="en-US" sz="1946" dirty="0" smtClean="0"/>
              <a:t> on these voyages </a:t>
            </a:r>
          </a:p>
          <a:p>
            <a:pPr marL="800100" lvl="1" indent="-457200">
              <a:buFont typeface="+mj-lt"/>
              <a:buAutoNum type="alphaLcPeriod"/>
            </a:pPr>
            <a:r>
              <a:rPr lang="en-US" sz="1946" dirty="0" smtClean="0"/>
              <a:t>Africans were </a:t>
            </a:r>
            <a:r>
              <a:rPr lang="en-US" sz="1946" u="sng" dirty="0" smtClean="0">
                <a:solidFill>
                  <a:srgbClr val="FFB91D"/>
                </a:solidFill>
              </a:rPr>
              <a:t>whipped</a:t>
            </a:r>
            <a:r>
              <a:rPr lang="en-US" sz="1946" dirty="0" smtClean="0"/>
              <a:t> and </a:t>
            </a:r>
            <a:r>
              <a:rPr lang="en-US" sz="1946" u="sng" dirty="0" smtClean="0">
                <a:solidFill>
                  <a:srgbClr val="FFB91D"/>
                </a:solidFill>
              </a:rPr>
              <a:t>beaten</a:t>
            </a:r>
            <a:r>
              <a:rPr lang="en-US" sz="1946" dirty="0" smtClean="0"/>
              <a:t> aboard the ships </a:t>
            </a:r>
          </a:p>
          <a:p>
            <a:pPr marL="800100" lvl="1" indent="-457200">
              <a:buFont typeface="+mj-lt"/>
              <a:buAutoNum type="alphaLcPeriod"/>
            </a:pPr>
            <a:r>
              <a:rPr lang="en-US" sz="1946" dirty="0" smtClean="0"/>
              <a:t>Surrounded by </a:t>
            </a:r>
            <a:r>
              <a:rPr lang="en-US" sz="1946" u="sng" dirty="0" smtClean="0">
                <a:solidFill>
                  <a:srgbClr val="FFB91D"/>
                </a:solidFill>
              </a:rPr>
              <a:t>malnutrition,disease,</a:t>
            </a:r>
            <a:r>
              <a:rPr lang="en-US" sz="1946" dirty="0" smtClean="0"/>
              <a:t> and human </a:t>
            </a:r>
            <a:r>
              <a:rPr lang="en-US" sz="1946" u="sng" dirty="0" smtClean="0">
                <a:solidFill>
                  <a:srgbClr val="FFB91D"/>
                </a:solidFill>
              </a:rPr>
              <a:t>feces</a:t>
            </a:r>
            <a:r>
              <a:rPr lang="en-US" sz="1946" dirty="0" smtClean="0"/>
              <a:t> on the voyages </a:t>
            </a:r>
          </a:p>
          <a:p>
            <a:pPr marL="800100" lvl="1" indent="-457200">
              <a:buFont typeface="+mj-lt"/>
              <a:buAutoNum type="alphaLcPeriod"/>
            </a:pPr>
            <a:r>
              <a:rPr lang="en-US" sz="1946" dirty="0" smtClean="0"/>
              <a:t>Roughly </a:t>
            </a:r>
            <a:r>
              <a:rPr lang="en-US" sz="1946" u="sng" dirty="0" smtClean="0">
                <a:solidFill>
                  <a:srgbClr val="FFB91D"/>
                </a:solidFill>
              </a:rPr>
              <a:t>20</a:t>
            </a:r>
            <a:r>
              <a:rPr lang="en-US" sz="1946" dirty="0" smtClean="0"/>
              <a:t>% perished on the voyages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cus">
  <a:themeElements>
    <a:clrScheme name="Focus">
      <a:dk1>
        <a:sysClr val="windowText" lastClr="000000"/>
      </a:dk1>
      <a:lt1>
        <a:sysClr val="window" lastClr="FFFFFF"/>
      </a:lt1>
      <a:dk2>
        <a:srgbClr val="0064E2"/>
      </a:dk2>
      <a:lt2>
        <a:srgbClr val="B5D2F5"/>
      </a:lt2>
      <a:accent1>
        <a:srgbClr val="FFB91D"/>
      </a:accent1>
      <a:accent2>
        <a:srgbClr val="F97817"/>
      </a:accent2>
      <a:accent3>
        <a:srgbClr val="6DE304"/>
      </a:accent3>
      <a:accent4>
        <a:srgbClr val="FF0000"/>
      </a:accent4>
      <a:accent5>
        <a:srgbClr val="732BEA"/>
      </a:accent5>
      <a:accent6>
        <a:srgbClr val="C913AD"/>
      </a:accent6>
      <a:hlink>
        <a:srgbClr val="FFE400"/>
      </a:hlink>
      <a:folHlink>
        <a:srgbClr val="A3EC62"/>
      </a:folHlink>
    </a:clrScheme>
    <a:fontScheme name="Focus">
      <a:majorFont>
        <a:latin typeface="Corbel"/>
        <a:ea typeface=""/>
        <a:cs typeface=""/>
        <a:font script="Jpan" typeface="ＭＳ ゴシック"/>
      </a:majorFont>
      <a:minorFont>
        <a:latin typeface="Corbel"/>
        <a:ea typeface=""/>
        <a:cs typeface=""/>
        <a:font script="Jpan" typeface="ＭＳ ゴシック"/>
      </a:minorFont>
    </a:fontScheme>
    <a:fmtScheme name="Focus">
      <a:fillStyleLst>
        <a:solidFill>
          <a:schemeClr val="phClr"/>
        </a:solidFill>
        <a:solidFill>
          <a:schemeClr val="phClr"/>
        </a:solidFill>
        <a:solidFill>
          <a:schemeClr val="phClr">
            <a:satMod val="150000"/>
          </a:schemeClr>
        </a:solidFill>
      </a:fillStyleLst>
      <a:lnStyleLst>
        <a:ln w="1905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101600" dist="63500" dir="4200000" algn="br" rotWithShape="0">
              <a:srgbClr val="000000">
                <a:alpha val="50000"/>
              </a:srgbClr>
            </a:outerShdw>
          </a:effectLst>
        </a:effectStyle>
        <a:effectStyle>
          <a:effectLst>
            <a:glow rad="101600">
              <a:schemeClr val="lt1"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soft" dir="r">
              <a:rot lat="0" lon="0" rev="5400000"/>
            </a:lightRig>
          </a:scene3d>
          <a:sp3d prstMaterial="softmetal">
            <a:bevelT w="31750" h="63500"/>
          </a:sp3d>
        </a:effectStyle>
      </a:effectStyleLst>
      <a:bgFillStyleLst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10000"/>
                <a:satMod val="250000"/>
              </a:schemeClr>
              <a:schemeClr val="phClr">
                <a:tint val="70000"/>
                <a:alpha val="80000"/>
                <a:satMod val="25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80000"/>
                <a:shade val="10000"/>
                <a:satMod val="250000"/>
              </a:schemeClr>
              <a:schemeClr val="phClr">
                <a:tint val="70000"/>
                <a:alpha val="80000"/>
                <a:satMod val="250000"/>
              </a:schemeClr>
            </a:duotone>
          </a:blip>
          <a:stretch/>
        </a:blipFill>
        <a:blipFill rotWithShape="1">
          <a:blip xmlns:r="http://schemas.openxmlformats.org/officeDocument/2006/relationships" r:embed="rId3">
            <a:duotone>
              <a:schemeClr val="phClr">
                <a:tint val="80000"/>
                <a:shade val="10000"/>
                <a:satMod val="250000"/>
              </a:schemeClr>
              <a:schemeClr val="phClr">
                <a:tint val="70000"/>
                <a:alpha val="80000"/>
                <a:satMod val="25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Focus.thmx</Template>
  <TotalTime>349</TotalTime>
  <Words>578</Words>
  <Application>Microsoft Macintosh PowerPoint</Application>
  <PresentationFormat>On-screen Show (4:3)</PresentationFormat>
  <Paragraphs>72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Focus</vt:lpstr>
      <vt:lpstr>The Age of Exploration</vt:lpstr>
      <vt:lpstr>Question</vt:lpstr>
      <vt:lpstr>The Atlantic Slave Trade</vt:lpstr>
      <vt:lpstr>The Atlantic Slave Trade</vt:lpstr>
      <vt:lpstr>African Captives in Yokes</vt:lpstr>
      <vt:lpstr>The Atlantic Slave Trade</vt:lpstr>
      <vt:lpstr>“Black” Gold for Sale!</vt:lpstr>
      <vt:lpstr>Triangle Trade</vt:lpstr>
      <vt:lpstr>The Atlantic Slave Trade</vt:lpstr>
      <vt:lpstr>Middle Passage</vt:lpstr>
      <vt:lpstr>“Coffin” Position:  Onboard a Slave Ship</vt:lpstr>
      <vt:lpstr>Slide 12</vt:lpstr>
      <vt:lpstr>African Captives Thrown Overboard</vt:lpstr>
      <vt:lpstr>The Atlantic Slave Trade</vt:lpstr>
      <vt:lpstr>Slide 15</vt:lpstr>
      <vt:lpstr>Inspection and Sale</vt:lpstr>
      <vt:lpstr>Slave Master Brands</vt:lpstr>
      <vt:lpstr>30 Lashes</vt:lpstr>
      <vt:lpstr>Whipped Slave, early 19c</vt:lpstr>
      <vt:lpstr>The Atlantic Slave Trade</vt:lpstr>
      <vt:lpstr>Amistad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Age of Exploration</dc:title>
  <dc:creator>Karl Sagan</dc:creator>
  <cp:lastModifiedBy>mbolanos</cp:lastModifiedBy>
  <cp:revision>21</cp:revision>
  <dcterms:created xsi:type="dcterms:W3CDTF">2011-03-20T21:36:21Z</dcterms:created>
  <dcterms:modified xsi:type="dcterms:W3CDTF">2014-06-19T20:30:45Z</dcterms:modified>
</cp:coreProperties>
</file>